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56" r:id="rId2"/>
    <p:sldId id="257" r:id="rId3"/>
    <p:sldId id="258" r:id="rId4"/>
    <p:sldId id="259" r:id="rId5"/>
    <p:sldId id="273" r:id="rId6"/>
    <p:sldId id="260" r:id="rId7"/>
    <p:sldId id="261" r:id="rId8"/>
    <p:sldId id="262" r:id="rId9"/>
    <p:sldId id="274" r:id="rId10"/>
    <p:sldId id="275" r:id="rId11"/>
    <p:sldId id="276" r:id="rId12"/>
    <p:sldId id="263" r:id="rId13"/>
    <p:sldId id="264" r:id="rId14"/>
    <p:sldId id="265" r:id="rId15"/>
    <p:sldId id="266" r:id="rId16"/>
    <p:sldId id="267" r:id="rId17"/>
    <p:sldId id="268" r:id="rId18"/>
    <p:sldId id="269" r:id="rId19"/>
    <p:sldId id="270" r:id="rId20"/>
    <p:sldId id="271"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CA5E8E-99DF-498E-87D4-39F8EEFDE8AE}" type="datetimeFigureOut">
              <a:rPr lang="en-US" smtClean="0"/>
              <a:t>5/10/2020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CF9EDD-B56E-412E-BC5F-025268287355}" type="slidenum">
              <a:rPr lang="en-US" smtClean="0"/>
              <a:t>‹#›</a:t>
            </a:fld>
            <a:endParaRPr lang="en-US"/>
          </a:p>
        </p:txBody>
      </p:sp>
    </p:spTree>
    <p:extLst>
      <p:ext uri="{BB962C8B-B14F-4D97-AF65-F5344CB8AC3E}">
        <p14:creationId xmlns:p14="http://schemas.microsoft.com/office/powerpoint/2010/main" val="708903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CE4AFA-D7DB-431D-9D85-153EACEA4210}" type="datetime1">
              <a:rPr lang="ro-RO" smtClean="0"/>
              <a:t>10.05.2020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D52A3-C982-41A4-A827-03316EECEEE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541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193E15-26F4-431F-8155-E1DB209EF8D2}" type="datetime1">
              <a:rPr lang="ro-RO" smtClean="0"/>
              <a:t>10.05.2020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D52A3-C982-41A4-A827-03316EECEEEE}" type="slidenum">
              <a:rPr lang="en-US" smtClean="0"/>
              <a:t>‹#›</a:t>
            </a:fld>
            <a:endParaRPr lang="en-US"/>
          </a:p>
        </p:txBody>
      </p:sp>
    </p:spTree>
    <p:extLst>
      <p:ext uri="{BB962C8B-B14F-4D97-AF65-F5344CB8AC3E}">
        <p14:creationId xmlns:p14="http://schemas.microsoft.com/office/powerpoint/2010/main" val="4087727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DE5C4-0745-436A-A26A-9660B860E3BE}" type="datetime1">
              <a:rPr lang="ro-RO" smtClean="0"/>
              <a:t>10.05.2020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D52A3-C982-41A4-A827-03316EECEEEE}" type="slidenum">
              <a:rPr lang="en-US" smtClean="0"/>
              <a:t>‹#›</a:t>
            </a:fld>
            <a:endParaRPr lang="en-US"/>
          </a:p>
        </p:txBody>
      </p:sp>
    </p:spTree>
    <p:extLst>
      <p:ext uri="{BB962C8B-B14F-4D97-AF65-F5344CB8AC3E}">
        <p14:creationId xmlns:p14="http://schemas.microsoft.com/office/powerpoint/2010/main" val="3884819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CA17FC-50FB-4328-979D-DC3A6B20D006}" type="datetime1">
              <a:rPr lang="ro-RO" smtClean="0"/>
              <a:t>10.05.2020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D52A3-C982-41A4-A827-03316EECEEEE}" type="slidenum">
              <a:rPr lang="en-US" smtClean="0"/>
              <a:t>‹#›</a:t>
            </a:fld>
            <a:endParaRPr lang="en-US"/>
          </a:p>
        </p:txBody>
      </p:sp>
    </p:spTree>
    <p:extLst>
      <p:ext uri="{BB962C8B-B14F-4D97-AF65-F5344CB8AC3E}">
        <p14:creationId xmlns:p14="http://schemas.microsoft.com/office/powerpoint/2010/main" val="409751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C6FB08-CDF8-40BF-9341-3957D499283F}" type="datetime1">
              <a:rPr lang="ro-RO" smtClean="0"/>
              <a:t>10.05.2020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FD52A3-C982-41A4-A827-03316EECEEE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136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05199E-BA1E-4D2D-857E-AC55E6AB6BA4}" type="datetime1">
              <a:rPr lang="ro-RO" smtClean="0"/>
              <a:t>10.05.2020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D52A3-C982-41A4-A827-03316EECEEEE}" type="slidenum">
              <a:rPr lang="en-US" smtClean="0"/>
              <a:t>‹#›</a:t>
            </a:fld>
            <a:endParaRPr lang="en-US"/>
          </a:p>
        </p:txBody>
      </p:sp>
    </p:spTree>
    <p:extLst>
      <p:ext uri="{BB962C8B-B14F-4D97-AF65-F5344CB8AC3E}">
        <p14:creationId xmlns:p14="http://schemas.microsoft.com/office/powerpoint/2010/main" val="854588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78562F-E052-4885-837B-F639B66D24BC}" type="datetime1">
              <a:rPr lang="ro-RO" smtClean="0"/>
              <a:t>10.05.2020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FD52A3-C982-41A4-A827-03316EECEEEE}" type="slidenum">
              <a:rPr lang="en-US" smtClean="0"/>
              <a:t>‹#›</a:t>
            </a:fld>
            <a:endParaRPr lang="en-US"/>
          </a:p>
        </p:txBody>
      </p:sp>
    </p:spTree>
    <p:extLst>
      <p:ext uri="{BB962C8B-B14F-4D97-AF65-F5344CB8AC3E}">
        <p14:creationId xmlns:p14="http://schemas.microsoft.com/office/powerpoint/2010/main" val="4171888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AC1BE8-4892-4232-9F38-84C44804D6BE}" type="datetime1">
              <a:rPr lang="ro-RO" smtClean="0"/>
              <a:t>10.05.2020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FD52A3-C982-41A4-A827-03316EECEEEE}" type="slidenum">
              <a:rPr lang="en-US" smtClean="0"/>
              <a:t>‹#›</a:t>
            </a:fld>
            <a:endParaRPr lang="en-US"/>
          </a:p>
        </p:txBody>
      </p:sp>
    </p:spTree>
    <p:extLst>
      <p:ext uri="{BB962C8B-B14F-4D97-AF65-F5344CB8AC3E}">
        <p14:creationId xmlns:p14="http://schemas.microsoft.com/office/powerpoint/2010/main" val="250047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6457B49-B65E-4773-B14A-9E3E35F6ED76}" type="datetime1">
              <a:rPr lang="ro-RO" smtClean="0"/>
              <a:t>10.05.2020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2FD52A3-C982-41A4-A827-03316EECEEEE}" type="slidenum">
              <a:rPr lang="en-US" smtClean="0"/>
              <a:t>‹#›</a:t>
            </a:fld>
            <a:endParaRPr lang="en-US"/>
          </a:p>
        </p:txBody>
      </p:sp>
    </p:spTree>
    <p:extLst>
      <p:ext uri="{BB962C8B-B14F-4D97-AF65-F5344CB8AC3E}">
        <p14:creationId xmlns:p14="http://schemas.microsoft.com/office/powerpoint/2010/main" val="3388037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FAF9B9E-CDD0-46AE-A24B-47F8275A14DD}" type="datetime1">
              <a:rPr lang="ro-RO" smtClean="0"/>
              <a:t>10.05.2020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2FD52A3-C982-41A4-A827-03316EECEEEE}" type="slidenum">
              <a:rPr lang="en-US" smtClean="0"/>
              <a:t>‹#›</a:t>
            </a:fld>
            <a:endParaRPr lang="en-US"/>
          </a:p>
        </p:txBody>
      </p:sp>
    </p:spTree>
    <p:extLst>
      <p:ext uri="{BB962C8B-B14F-4D97-AF65-F5344CB8AC3E}">
        <p14:creationId xmlns:p14="http://schemas.microsoft.com/office/powerpoint/2010/main" val="1939279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061D8C5-31F0-4199-81AB-A8821AA49D22}" type="datetime1">
              <a:rPr lang="ro-RO" smtClean="0"/>
              <a:t>10.05.2020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FD52A3-C982-41A4-A827-03316EECEEEE}" type="slidenum">
              <a:rPr lang="en-US" smtClean="0"/>
              <a:t>‹#›</a:t>
            </a:fld>
            <a:endParaRPr lang="en-US"/>
          </a:p>
        </p:txBody>
      </p:sp>
    </p:spTree>
    <p:extLst>
      <p:ext uri="{BB962C8B-B14F-4D97-AF65-F5344CB8AC3E}">
        <p14:creationId xmlns:p14="http://schemas.microsoft.com/office/powerpoint/2010/main" val="2037298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9B6E056-F236-4EC2-8D88-09583669CFC6}" type="datetime1">
              <a:rPr lang="ro-RO" smtClean="0"/>
              <a:t>10.05.2020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2FD52A3-C982-41A4-A827-03316EECEEE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411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stud.usv.ro/~cpamparau/config.json" TargetMode="External"/><Relationship Id="rId2" Type="http://schemas.openxmlformats.org/officeDocument/2006/relationships/hyperlink" Target="http://www.stud.usv.ro/~cpamparau"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s.google.com/protocolbuffers/?hl=ro/" TargetMode="External"/><Relationship Id="rId2" Type="http://schemas.openxmlformats.org/officeDocument/2006/relationships/hyperlink" Target="https://cmake.org/" TargetMode="External"/><Relationship Id="rId1" Type="http://schemas.openxmlformats.org/officeDocument/2006/relationships/slideLayout" Target="../slideLayouts/slideLayout2.xml"/><Relationship Id="rId6" Type="http://schemas.openxmlformats.org/officeDocument/2006/relationships/hyperlink" Target="https://docs.microsoft.com/en-us/azure/devops/what-is-continuous-integration/" TargetMode="External"/><Relationship Id="rId5" Type="http://schemas.openxmlformats.org/officeDocument/2006/relationships/hyperlink" Target="https://github.com/google/googletest/blob/master/googlemock/README.md" TargetMode="External"/><Relationship Id="rId4" Type="http://schemas.openxmlformats.org/officeDocument/2006/relationships/hyperlink" Target="https://github.com/google/googlete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D989C-EC3B-4F4D-AE65-A88CB5E44273}"/>
              </a:ext>
            </a:extLst>
          </p:cNvPr>
          <p:cNvSpPr>
            <a:spLocks noGrp="1"/>
          </p:cNvSpPr>
          <p:nvPr>
            <p:ph type="ctrTitle"/>
          </p:nvPr>
        </p:nvSpPr>
        <p:spPr>
          <a:xfrm>
            <a:off x="1689370" y="279919"/>
            <a:ext cx="10431294" cy="1208413"/>
          </a:xfrm>
        </p:spPr>
        <p:txBody>
          <a:bodyPr>
            <a:normAutofit fontScale="90000"/>
          </a:bodyPr>
          <a:lstStyle/>
          <a:p>
            <a:r>
              <a:rPr lang="it-IT" sz="2200" i="1" dirty="0">
                <a:latin typeface="Times New Roman" panose="02020603050405020304" pitchFamily="18" charset="0"/>
                <a:cs typeface="Times New Roman" panose="02020603050405020304" pitchFamily="18" charset="0"/>
              </a:rPr>
              <a:t>UNIVERSITATEA ȘTEFAN CEL MARE SUCEAVA</a:t>
            </a:r>
            <a:br>
              <a:rPr lang="it-IT" sz="2200" dirty="0">
                <a:latin typeface="Times New Roman" panose="02020603050405020304" pitchFamily="18" charset="0"/>
                <a:cs typeface="Times New Roman" panose="02020603050405020304" pitchFamily="18" charset="0"/>
              </a:rPr>
            </a:br>
            <a:r>
              <a:rPr lang="it-IT" sz="2200" dirty="0">
                <a:latin typeface="Times New Roman" panose="02020603050405020304" pitchFamily="18" charset="0"/>
                <a:cs typeface="Times New Roman" panose="02020603050405020304" pitchFamily="18" charset="0"/>
              </a:rPr>
              <a:t>FACULTATEA DE INGINERIE ELECTRICĂ ȘI ȘTIINȚA CALCULATOARELOR</a:t>
            </a:r>
            <a:br>
              <a:rPr lang="it-IT" sz="2200" dirty="0">
                <a:latin typeface="Times New Roman" panose="02020603050405020304" pitchFamily="18" charset="0"/>
                <a:cs typeface="Times New Roman" panose="02020603050405020304" pitchFamily="18" charset="0"/>
              </a:rPr>
            </a:br>
            <a:r>
              <a:rPr lang="it-IT" sz="2200" dirty="0">
                <a:latin typeface="Times New Roman" panose="02020603050405020304" pitchFamily="18" charset="0"/>
                <a:cs typeface="Times New Roman" panose="02020603050405020304" pitchFamily="18" charset="0"/>
              </a:rPr>
              <a:t>PROGRAMUL DE STUDII </a:t>
            </a:r>
            <a:r>
              <a:rPr lang="ro-RO" sz="2200" dirty="0">
                <a:latin typeface="Times New Roman" panose="02020603050405020304" pitchFamily="18" charset="0"/>
                <a:cs typeface="Times New Roman" panose="02020603050405020304" pitchFamily="18" charset="0"/>
              </a:rPr>
              <a:t>ȘTIINȚA ȘI INGINERIA CALCULATOARELOR</a:t>
            </a:r>
            <a:br>
              <a:rPr lang="ro-RO" sz="2200" dirty="0">
                <a:latin typeface="Times New Roman" panose="02020603050405020304" pitchFamily="18" charset="0"/>
                <a:cs typeface="Times New Roman" panose="02020603050405020304" pitchFamily="18" charset="0"/>
              </a:rPr>
            </a:br>
            <a:r>
              <a:rPr lang="ro-RO" sz="2200" dirty="0">
                <a:latin typeface="Times New Roman" panose="02020603050405020304" pitchFamily="18" charset="0"/>
                <a:cs typeface="Times New Roman" panose="02020603050405020304" pitchFamily="18" charset="0"/>
              </a:rPr>
              <a:t>LABORATORUL MINTVIZ, CENTRUL DE CERCETARE MANSiD</a:t>
            </a:r>
            <a:endParaRPr lang="en-US" sz="22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BB12383-558B-4CBE-9EAD-B835E29C840F}"/>
              </a:ext>
            </a:extLst>
          </p:cNvPr>
          <p:cNvSpPr>
            <a:spLocks noGrp="1"/>
          </p:cNvSpPr>
          <p:nvPr>
            <p:ph type="subTitle" idx="1"/>
          </p:nvPr>
        </p:nvSpPr>
        <p:spPr>
          <a:xfrm>
            <a:off x="1689370" y="2230438"/>
            <a:ext cx="9144000" cy="1655762"/>
          </a:xfrm>
        </p:spPr>
        <p:txBody>
          <a:bodyPr>
            <a:normAutofit fontScale="92500" lnSpcReduction="10000"/>
          </a:bodyPr>
          <a:lstStyle/>
          <a:p>
            <a:pPr algn="ctr"/>
            <a:r>
              <a:rPr lang="ro-RO" sz="3400" dirty="0">
                <a:latin typeface="Times New Roman" panose="02020603050405020304" pitchFamily="18" charset="0"/>
                <a:cs typeface="Times New Roman" panose="02020603050405020304" pitchFamily="18" charset="0"/>
              </a:rPr>
              <a:t>COLOCVIU </a:t>
            </a:r>
          </a:p>
          <a:p>
            <a:pPr algn="ctr"/>
            <a:r>
              <a:rPr lang="ro-RO" sz="3400" dirty="0">
                <a:latin typeface="Times New Roman" panose="02020603050405020304" pitchFamily="18" charset="0"/>
                <a:cs typeface="Times New Roman" panose="02020603050405020304" pitchFamily="18" charset="0"/>
              </a:rPr>
              <a:t>PRACTICĂ CERCETARE</a:t>
            </a:r>
          </a:p>
          <a:p>
            <a:pPr algn="ctr"/>
            <a:r>
              <a:rPr lang="ro-RO" sz="3400" dirty="0">
                <a:latin typeface="Times New Roman" panose="02020603050405020304" pitchFamily="18" charset="0"/>
                <a:cs typeface="Times New Roman" panose="02020603050405020304" pitchFamily="18" charset="0"/>
              </a:rPr>
              <a:t>Practică elaborare disertație</a:t>
            </a:r>
          </a:p>
          <a:p>
            <a:pPr algn="ctr"/>
            <a:endParaRPr lang="ro-RO" sz="3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2760CD8-F849-4E30-825D-ED3800368D6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796" y="496111"/>
            <a:ext cx="1491574" cy="992221"/>
          </a:xfrm>
          <a:prstGeom prst="rect">
            <a:avLst/>
          </a:prstGeom>
          <a:noFill/>
          <a:ln>
            <a:noFill/>
          </a:ln>
        </p:spPr>
      </p:pic>
      <p:sp>
        <p:nvSpPr>
          <p:cNvPr id="9" name="TextBox 8">
            <a:extLst>
              <a:ext uri="{FF2B5EF4-FFF2-40B4-BE49-F238E27FC236}">
                <a16:creationId xmlns:a16="http://schemas.microsoft.com/office/drawing/2014/main" id="{96FA0C1C-E0EC-489B-A7E5-E741BB188E65}"/>
              </a:ext>
            </a:extLst>
          </p:cNvPr>
          <p:cNvSpPr txBox="1"/>
          <p:nvPr/>
        </p:nvSpPr>
        <p:spPr>
          <a:xfrm>
            <a:off x="428016" y="4422589"/>
            <a:ext cx="4542818" cy="1061829"/>
          </a:xfrm>
          <a:prstGeom prst="rect">
            <a:avLst/>
          </a:prstGeom>
          <a:noFill/>
        </p:spPr>
        <p:txBody>
          <a:bodyPr wrap="square" rtlCol="0">
            <a:spAutoFit/>
          </a:bodyPr>
          <a:lstStyle/>
          <a:p>
            <a:r>
              <a:rPr lang="ro-RO" sz="2100" dirty="0">
                <a:latin typeface="Times New Roman" panose="02020603050405020304" pitchFamily="18" charset="0"/>
                <a:cs typeface="Times New Roman" panose="02020603050405020304" pitchFamily="18" charset="0"/>
              </a:rPr>
              <a:t>Evaluator,</a:t>
            </a:r>
            <a:endParaRPr lang="en-US" sz="2100" dirty="0">
              <a:latin typeface="Times New Roman" panose="02020603050405020304" pitchFamily="18" charset="0"/>
              <a:cs typeface="Times New Roman" panose="02020603050405020304" pitchFamily="18" charset="0"/>
            </a:endParaRPr>
          </a:p>
          <a:p>
            <a:r>
              <a:rPr lang="ro-RO" sz="2100" dirty="0">
                <a:latin typeface="Times New Roman" panose="02020603050405020304" pitchFamily="18" charset="0"/>
                <a:cs typeface="Times New Roman" panose="02020603050405020304" pitchFamily="18" charset="0"/>
              </a:rPr>
              <a:t>Conf.univ.dr.ing. Schipor Andrei-Ovidiu</a:t>
            </a:r>
            <a:endParaRPr lang="en-US" sz="2100" dirty="0">
              <a:latin typeface="Times New Roman" panose="02020603050405020304" pitchFamily="18" charset="0"/>
              <a:cs typeface="Times New Roman" panose="02020603050405020304" pitchFamily="18" charset="0"/>
            </a:endParaRPr>
          </a:p>
          <a:p>
            <a:endParaRPr lang="en-US" sz="21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5D724D5-7E74-4091-B0EA-3327D0F850CD}"/>
              </a:ext>
            </a:extLst>
          </p:cNvPr>
          <p:cNvSpPr txBox="1"/>
          <p:nvPr/>
        </p:nvSpPr>
        <p:spPr>
          <a:xfrm>
            <a:off x="7840494" y="4422589"/>
            <a:ext cx="3923490" cy="738664"/>
          </a:xfrm>
          <a:prstGeom prst="rect">
            <a:avLst/>
          </a:prstGeom>
          <a:noFill/>
        </p:spPr>
        <p:txBody>
          <a:bodyPr wrap="square" rtlCol="0">
            <a:spAutoFit/>
          </a:bodyPr>
          <a:lstStyle/>
          <a:p>
            <a:r>
              <a:rPr lang="ro-RO" sz="2100" dirty="0">
                <a:latin typeface="Times New Roman" panose="02020603050405020304" pitchFamily="18" charset="0"/>
                <a:cs typeface="Times New Roman" panose="02020603050405020304" pitchFamily="18" charset="0"/>
              </a:rPr>
              <a:t>Masterand,</a:t>
            </a:r>
          </a:p>
          <a:p>
            <a:r>
              <a:rPr lang="ro-RO" sz="2100" dirty="0">
                <a:latin typeface="Times New Roman" panose="02020603050405020304" pitchFamily="18" charset="0"/>
                <a:cs typeface="Times New Roman" panose="02020603050405020304" pitchFamily="18" charset="0"/>
              </a:rPr>
              <a:t>Pamparău Cristian</a:t>
            </a:r>
            <a:endParaRPr lang="en-US" sz="21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AA7E90A-42F6-477C-8E1A-499680C48610}"/>
              </a:ext>
            </a:extLst>
          </p:cNvPr>
          <p:cNvSpPr txBox="1"/>
          <p:nvPr/>
        </p:nvSpPr>
        <p:spPr>
          <a:xfrm>
            <a:off x="4143983" y="5515583"/>
            <a:ext cx="4299626" cy="523220"/>
          </a:xfrm>
          <a:prstGeom prst="rect">
            <a:avLst/>
          </a:prstGeom>
          <a:noFill/>
        </p:spPr>
        <p:txBody>
          <a:bodyPr wrap="square" rtlCol="0">
            <a:spAutoFit/>
          </a:bodyPr>
          <a:lstStyle/>
          <a:p>
            <a:pPr algn="ctr"/>
            <a:r>
              <a:rPr lang="ro-RO" sz="2800" dirty="0">
                <a:latin typeface="Times New Roman" panose="02020603050405020304" pitchFamily="18" charset="0"/>
                <a:cs typeface="Times New Roman" panose="02020603050405020304" pitchFamily="18" charset="0"/>
              </a:rPr>
              <a:t>SUCEAVA, 2020</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5920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AE1A-CB28-4059-9C4C-DBF1E92DEF00}"/>
              </a:ext>
            </a:extLst>
          </p:cNvPr>
          <p:cNvSpPr>
            <a:spLocks noGrp="1"/>
          </p:cNvSpPr>
          <p:nvPr>
            <p:ph type="title"/>
          </p:nvPr>
        </p:nvSpPr>
        <p:spPr>
          <a:xfrm>
            <a:off x="1229255" y="1045032"/>
            <a:ext cx="10058400" cy="553999"/>
          </a:xfrm>
        </p:spPr>
        <p:txBody>
          <a:bodyPr>
            <a:normAutofit fontScale="90000"/>
          </a:bodyPr>
          <a:lstStyle/>
          <a:p>
            <a:r>
              <a:rPr lang="ro-RO" dirty="0">
                <a:latin typeface="Times New Roman" panose="02020603050405020304" pitchFamily="18" charset="0"/>
                <a:cs typeface="Times New Roman" panose="02020603050405020304" pitchFamily="18" charset="0"/>
              </a:rPr>
              <a:t>Spațiul de proiectare FlexiSee-DS (3).</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C1B922C-D971-4396-8001-71DA60CBCCCC}"/>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A50E2BC4-7A43-4F53-9609-0A777278F362}"/>
              </a:ext>
            </a:extLst>
          </p:cNvPr>
          <p:cNvSpPr>
            <a:spLocks noGrp="1"/>
          </p:cNvSpPr>
          <p:nvPr>
            <p:ph type="sldNum" sz="quarter" idx="12"/>
          </p:nvPr>
        </p:nvSpPr>
        <p:spPr/>
        <p:txBody>
          <a:bodyPr/>
          <a:lstStyle/>
          <a:p>
            <a:fld id="{02FD52A3-C982-41A4-A827-03316EECEEEE}" type="slidenum">
              <a:rPr lang="en-US" smtClean="0"/>
              <a:t>10</a:t>
            </a:fld>
            <a:endParaRPr lang="en-US"/>
          </a:p>
        </p:txBody>
      </p:sp>
      <p:sp>
        <p:nvSpPr>
          <p:cNvPr id="7" name="Content Placeholder 6">
            <a:extLst>
              <a:ext uri="{FF2B5EF4-FFF2-40B4-BE49-F238E27FC236}">
                <a16:creationId xmlns:a16="http://schemas.microsoft.com/office/drawing/2014/main" id="{C8CDC03D-672E-46D7-AA44-48B1FB754E5E}"/>
              </a:ext>
            </a:extLst>
          </p:cNvPr>
          <p:cNvSpPr>
            <a:spLocks noGrp="1"/>
          </p:cNvSpPr>
          <p:nvPr>
            <p:ph idx="1"/>
          </p:nvPr>
        </p:nvSpPr>
        <p:spPr>
          <a:xfrm>
            <a:off x="1066800" y="1716113"/>
            <a:ext cx="10058400" cy="4096855"/>
          </a:xfrm>
        </p:spPr>
        <p:txBody>
          <a:bodyPr/>
          <a:lstStyle/>
          <a:p>
            <a:pPr algn="just">
              <a:buFont typeface="Arial" panose="020B0604020202020204" pitchFamily="34" charset="0"/>
              <a:buChar char="•"/>
            </a:pPr>
            <a:r>
              <a:rPr lang="ro-RO" b="1" dirty="0">
                <a:latin typeface="Times New Roman" panose="02020603050405020304" pitchFamily="18" charset="0"/>
                <a:cs typeface="Times New Roman" panose="02020603050405020304" pitchFamily="18" charset="0"/>
              </a:rPr>
              <a:t>Vision Assistants </a:t>
            </a:r>
            <a:r>
              <a:rPr lang="ro-RO" dirty="0">
                <a:latin typeface="Times New Roman" panose="02020603050405020304" pitchFamily="18" charset="0"/>
                <a:cs typeface="Times New Roman" panose="02020603050405020304" pitchFamily="18" charset="0"/>
              </a:rPr>
              <a:t>-  Utilizatorul care definește filtrele ce vor fi folosite din interfața localizată la adresa </a:t>
            </a:r>
            <a:r>
              <a:rPr lang="ro-RO" dirty="0">
                <a:latin typeface="Times New Roman" panose="02020603050405020304" pitchFamily="18" charset="0"/>
                <a:cs typeface="Times New Roman" panose="02020603050405020304" pitchFamily="18" charset="0"/>
                <a:hlinkClick r:id="rId2"/>
              </a:rPr>
              <a:t>www.stud.usv.ro/</a:t>
            </a:r>
            <a:r>
              <a:rPr lang="en-US" dirty="0">
                <a:latin typeface="Times New Roman" panose="02020603050405020304" pitchFamily="18" charset="0"/>
                <a:cs typeface="Times New Roman" panose="02020603050405020304" pitchFamily="18" charset="0"/>
                <a:hlinkClick r:id="rId2"/>
              </a:rPr>
              <a:t>~</a:t>
            </a:r>
            <a:r>
              <a:rPr lang="en-US" dirty="0" err="1">
                <a:latin typeface="Times New Roman" panose="02020603050405020304" pitchFamily="18" charset="0"/>
                <a:cs typeface="Times New Roman" panose="02020603050405020304" pitchFamily="18" charset="0"/>
                <a:hlinkClick r:id="rId2"/>
              </a:rPr>
              <a:t>cpamparau</a:t>
            </a:r>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Acesta poate sau nu să aibă acces la cadrele video modificate. Rezultatul va fi un fișier de configurare în format JSON ce va fi publicat la adresa </a:t>
            </a:r>
            <a:r>
              <a:rPr lang="ro-RO" dirty="0">
                <a:latin typeface="Times New Roman" panose="02020603050405020304" pitchFamily="18" charset="0"/>
                <a:cs typeface="Times New Roman" panose="02020603050405020304" pitchFamily="18" charset="0"/>
                <a:hlinkClick r:id="rId3"/>
              </a:rPr>
              <a:t>www.stud.usv.ro/</a:t>
            </a:r>
            <a:r>
              <a:rPr lang="en-US" dirty="0">
                <a:latin typeface="Times New Roman" panose="02020603050405020304" pitchFamily="18" charset="0"/>
                <a:cs typeface="Times New Roman" panose="02020603050405020304" pitchFamily="18" charset="0"/>
                <a:hlinkClick r:id="rId3"/>
              </a:rPr>
              <a:t>~</a:t>
            </a:r>
            <a:r>
              <a:rPr lang="en-US" dirty="0" err="1">
                <a:latin typeface="Times New Roman" panose="02020603050405020304" pitchFamily="18" charset="0"/>
                <a:cs typeface="Times New Roman" panose="02020603050405020304" pitchFamily="18" charset="0"/>
                <a:hlinkClick r:id="rId3"/>
              </a:rPr>
              <a:t>cpamparau</a:t>
            </a:r>
            <a:r>
              <a:rPr lang="en-US" dirty="0">
                <a:latin typeface="Times New Roman" panose="02020603050405020304" pitchFamily="18" charset="0"/>
                <a:cs typeface="Times New Roman" panose="02020603050405020304" pitchFamily="18" charset="0"/>
                <a:hlinkClick r:id="rId3"/>
              </a:rPr>
              <a:t>/</a:t>
            </a:r>
            <a:r>
              <a:rPr lang="en-US" dirty="0" err="1">
                <a:latin typeface="Times New Roman" panose="02020603050405020304" pitchFamily="18" charset="0"/>
                <a:cs typeface="Times New Roman" panose="02020603050405020304" pitchFamily="18" charset="0"/>
                <a:hlinkClick r:id="rId3"/>
              </a:rPr>
              <a:t>config.json</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Exemplu</a:t>
            </a:r>
            <a:r>
              <a:rPr lang="en-US" dirty="0">
                <a:latin typeface="Times New Roman" panose="02020603050405020304" pitchFamily="18" charset="0"/>
                <a:cs typeface="Times New Roman" panose="02020603050405020304" pitchFamily="18" charset="0"/>
              </a:rPr>
              <a:t> de fi</a:t>
            </a:r>
            <a:r>
              <a:rPr lang="ro-RO" dirty="0">
                <a:latin typeface="Times New Roman" panose="02020603050405020304" pitchFamily="18" charset="0"/>
                <a:cs typeface="Times New Roman" panose="02020603050405020304" pitchFamily="18" charset="0"/>
              </a:rPr>
              <a:t>șier JSON.</a:t>
            </a:r>
          </a:p>
        </p:txBody>
      </p:sp>
      <p:pic>
        <p:nvPicPr>
          <p:cNvPr id="9" name="Picture 8">
            <a:extLst>
              <a:ext uri="{FF2B5EF4-FFF2-40B4-BE49-F238E27FC236}">
                <a16:creationId xmlns:a16="http://schemas.microsoft.com/office/drawing/2014/main" id="{9842B715-1B3F-4B09-A0DB-23DE62A4970C}"/>
              </a:ext>
            </a:extLst>
          </p:cNvPr>
          <p:cNvPicPr/>
          <p:nvPr/>
        </p:nvPicPr>
        <p:blipFill>
          <a:blip r:embed="rId4"/>
          <a:stretch>
            <a:fillRect/>
          </a:stretch>
        </p:blipFill>
        <p:spPr>
          <a:xfrm>
            <a:off x="3053597" y="3016577"/>
            <a:ext cx="6146964" cy="3265375"/>
          </a:xfrm>
          <a:prstGeom prst="rect">
            <a:avLst/>
          </a:prstGeom>
        </p:spPr>
      </p:pic>
    </p:spTree>
    <p:extLst>
      <p:ext uri="{BB962C8B-B14F-4D97-AF65-F5344CB8AC3E}">
        <p14:creationId xmlns:p14="http://schemas.microsoft.com/office/powerpoint/2010/main" val="201507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AE1A-CB28-4059-9C4C-DBF1E92DEF00}"/>
              </a:ext>
            </a:extLst>
          </p:cNvPr>
          <p:cNvSpPr>
            <a:spLocks noGrp="1"/>
          </p:cNvSpPr>
          <p:nvPr>
            <p:ph type="title"/>
          </p:nvPr>
        </p:nvSpPr>
        <p:spPr>
          <a:xfrm>
            <a:off x="1229255" y="1045032"/>
            <a:ext cx="10058400" cy="553999"/>
          </a:xfrm>
        </p:spPr>
        <p:txBody>
          <a:bodyPr>
            <a:normAutofit fontScale="90000"/>
          </a:bodyPr>
          <a:lstStyle/>
          <a:p>
            <a:r>
              <a:rPr lang="ro-RO" dirty="0">
                <a:latin typeface="Times New Roman" panose="02020603050405020304" pitchFamily="18" charset="0"/>
                <a:cs typeface="Times New Roman" panose="02020603050405020304" pitchFamily="18" charset="0"/>
              </a:rPr>
              <a:t>Spațiul de proiectare FlexiSee-DS (</a:t>
            </a:r>
            <a:r>
              <a:rPr lang="en-US" dirty="0">
                <a:latin typeface="Times New Roman" panose="02020603050405020304" pitchFamily="18" charset="0"/>
                <a:cs typeface="Times New Roman" panose="02020603050405020304" pitchFamily="18" charset="0"/>
              </a:rPr>
              <a:t>4</a:t>
            </a:r>
            <a:r>
              <a:rPr lang="ro-RO"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C1B922C-D971-4396-8001-71DA60CBCCCC}"/>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A50E2BC4-7A43-4F53-9609-0A777278F362}"/>
              </a:ext>
            </a:extLst>
          </p:cNvPr>
          <p:cNvSpPr>
            <a:spLocks noGrp="1"/>
          </p:cNvSpPr>
          <p:nvPr>
            <p:ph type="sldNum" sz="quarter" idx="12"/>
          </p:nvPr>
        </p:nvSpPr>
        <p:spPr/>
        <p:txBody>
          <a:bodyPr/>
          <a:lstStyle/>
          <a:p>
            <a:fld id="{02FD52A3-C982-41A4-A827-03316EECEEEE}" type="slidenum">
              <a:rPr lang="en-US" smtClean="0"/>
              <a:t>11</a:t>
            </a:fld>
            <a:endParaRPr lang="en-US"/>
          </a:p>
        </p:txBody>
      </p:sp>
      <p:sp>
        <p:nvSpPr>
          <p:cNvPr id="7" name="Content Placeholder 6">
            <a:extLst>
              <a:ext uri="{FF2B5EF4-FFF2-40B4-BE49-F238E27FC236}">
                <a16:creationId xmlns:a16="http://schemas.microsoft.com/office/drawing/2014/main" id="{C8CDC03D-672E-46D7-AA44-48B1FB754E5E}"/>
              </a:ext>
            </a:extLst>
          </p:cNvPr>
          <p:cNvSpPr>
            <a:spLocks noGrp="1"/>
          </p:cNvSpPr>
          <p:nvPr>
            <p:ph idx="1"/>
          </p:nvPr>
        </p:nvSpPr>
        <p:spPr>
          <a:xfrm>
            <a:off x="1066800" y="1716113"/>
            <a:ext cx="10058400" cy="4096855"/>
          </a:xfrm>
        </p:spPr>
        <p:txBody>
          <a:bodyPr/>
          <a:lstStyle/>
          <a:p>
            <a:pPr algn="just">
              <a:buFont typeface="Arial" panose="020B0604020202020204" pitchFamily="34" charset="0"/>
              <a:buChar char="•"/>
            </a:pPr>
            <a:r>
              <a:rPr lang="ro-RO" b="1" dirty="0">
                <a:latin typeface="Times New Roman" panose="02020603050405020304" pitchFamily="18" charset="0"/>
                <a:cs typeface="Times New Roman" panose="02020603050405020304" pitchFamily="18" charset="0"/>
              </a:rPr>
              <a:t>Vision Monitors – </a:t>
            </a:r>
            <a:r>
              <a:rPr lang="ro-RO" dirty="0">
                <a:latin typeface="Times New Roman" panose="02020603050405020304" pitchFamily="18" charset="0"/>
                <a:cs typeface="Times New Roman" panose="02020603050405020304" pitchFamily="18" charset="0"/>
              </a:rPr>
              <a:t>Utilizatorul care are acces la streamul live ce afișează cadrele video modificate, așa după cum au fost definite de utilizatorii de tip vision assistant. Live-ul este transmis pe YouTube</a:t>
            </a:r>
            <a:endParaRPr lang="en-US"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30046E3-E4F4-411D-A481-AD99F5DA014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69550" y="2790335"/>
            <a:ext cx="6535983" cy="3139716"/>
          </a:xfrm>
          <a:prstGeom prst="rect">
            <a:avLst/>
          </a:prstGeom>
          <a:noFill/>
          <a:ln>
            <a:noFill/>
          </a:ln>
        </p:spPr>
      </p:pic>
    </p:spTree>
    <p:extLst>
      <p:ext uri="{BB962C8B-B14F-4D97-AF65-F5344CB8AC3E}">
        <p14:creationId xmlns:p14="http://schemas.microsoft.com/office/powerpoint/2010/main" val="3556723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556C-77DC-4F3C-8CED-2CE4200C183A}"/>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Biblioteci utilizate (3)</a:t>
            </a:r>
          </a:p>
        </p:txBody>
      </p:sp>
      <p:sp>
        <p:nvSpPr>
          <p:cNvPr id="3" name="Content Placeholder 2">
            <a:extLst>
              <a:ext uri="{FF2B5EF4-FFF2-40B4-BE49-F238E27FC236}">
                <a16:creationId xmlns:a16="http://schemas.microsoft.com/office/drawing/2014/main" id="{957C0D19-4034-4160-9DBC-058340E63B64}"/>
              </a:ext>
            </a:extLst>
          </p:cNvPr>
          <p:cNvSpPr>
            <a:spLocks noGrp="1"/>
          </p:cNvSpPr>
          <p:nvPr>
            <p:ph idx="1"/>
          </p:nvPr>
        </p:nvSpPr>
        <p:spPr>
          <a:xfrm>
            <a:off x="1567543" y="2854168"/>
            <a:ext cx="9588137" cy="2584717"/>
          </a:xfrm>
        </p:spPr>
        <p:txBody>
          <a:bodyPr/>
          <a:lstStyle/>
          <a:p>
            <a:pPr algn="just"/>
            <a:r>
              <a:rPr lang="ro-RO"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Google Test </a:t>
            </a:r>
            <a:r>
              <a:rPr lang="ro-RO" dirty="0">
                <a:latin typeface="Times New Roman" panose="02020603050405020304" pitchFamily="18" charset="0"/>
                <a:cs typeface="Times New Roman" panose="02020603050405020304" pitchFamily="18" charset="0"/>
              </a:rPr>
              <a:t>(</a:t>
            </a:r>
            <a:r>
              <a:rPr lang="ro-RO" b="1" i="1" dirty="0">
                <a:latin typeface="Times New Roman" panose="02020603050405020304" pitchFamily="18" charset="0"/>
                <a:cs typeface="Times New Roman" panose="02020603050405020304" pitchFamily="18" charset="0"/>
              </a:rPr>
              <a:t>gtest</a:t>
            </a:r>
            <a:r>
              <a:rPr lang="ro-RO"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 b</a:t>
            </a:r>
            <a:r>
              <a:rPr lang="ro-RO" dirty="0">
                <a:latin typeface="Times New Roman" panose="02020603050405020304" pitchFamily="18" charset="0"/>
                <a:cs typeface="Times New Roman" panose="02020603050405020304" pitchFamily="18" charset="0"/>
              </a:rPr>
              <a:t>ibliotecă ce oferă suport pentru testarea unitară în limbajul de programare C++ </a:t>
            </a:r>
            <a:r>
              <a:rPr lang="en-US" dirty="0">
                <a:latin typeface="Times New Roman" panose="02020603050405020304" pitchFamily="18" charset="0"/>
                <a:cs typeface="Times New Roman" panose="02020603050405020304" pitchFamily="18" charset="0"/>
              </a:rPr>
              <a:t>[3].</a:t>
            </a:r>
            <a:endParaRPr lang="ro-RO" dirty="0">
              <a:latin typeface="Times New Roman" panose="02020603050405020304" pitchFamily="18" charset="0"/>
              <a:cs typeface="Times New Roman" panose="02020603050405020304" pitchFamily="18" charset="0"/>
            </a:endParaRPr>
          </a:p>
          <a:p>
            <a:pPr algn="just"/>
            <a:r>
              <a:rPr lang="ro-RO" dirty="0">
                <a:latin typeface="Times New Roman" panose="02020603050405020304" pitchFamily="18" charset="0"/>
                <a:cs typeface="Times New Roman" panose="02020603050405020304" pitchFamily="18" charset="0"/>
              </a:rPr>
              <a:t>- Google Mock (</a:t>
            </a:r>
            <a:r>
              <a:rPr lang="ro-RO" b="1" i="1" dirty="0">
                <a:latin typeface="Times New Roman" panose="02020603050405020304" pitchFamily="18" charset="0"/>
                <a:cs typeface="Times New Roman" panose="02020603050405020304" pitchFamily="18" charset="0"/>
              </a:rPr>
              <a:t>gmock</a:t>
            </a:r>
            <a:r>
              <a:rPr lang="ro-RO" dirty="0">
                <a:latin typeface="Times New Roman" panose="02020603050405020304" pitchFamily="18" charset="0"/>
                <a:cs typeface="Times New Roman" panose="02020603050405020304" pitchFamily="18" charset="0"/>
              </a:rPr>
              <a:t>) – extensie a bibliotecii </a:t>
            </a:r>
            <a:r>
              <a:rPr lang="ro-RO" b="1" i="1" dirty="0">
                <a:latin typeface="Times New Roman" panose="02020603050405020304" pitchFamily="18" charset="0"/>
                <a:cs typeface="Times New Roman" panose="02020603050405020304" pitchFamily="18" charset="0"/>
              </a:rPr>
              <a:t>gtest</a:t>
            </a:r>
            <a:r>
              <a:rPr lang="ro-RO" dirty="0">
                <a:latin typeface="Times New Roman" panose="02020603050405020304" pitchFamily="18" charset="0"/>
                <a:cs typeface="Times New Roman" panose="02020603050405020304" pitchFamily="18" charset="0"/>
              </a:rPr>
              <a:t> utilizată pentru scrierea și utilizarea claselor de machete C++ </a:t>
            </a:r>
            <a:r>
              <a:rPr lang="en-US" dirty="0">
                <a:latin typeface="Times New Roman" panose="02020603050405020304" pitchFamily="18" charset="0"/>
                <a:cs typeface="Times New Roman" panose="02020603050405020304" pitchFamily="18" charset="0"/>
              </a:rPr>
              <a:t>[4].</a:t>
            </a:r>
            <a:endParaRPr lang="ro-RO" dirty="0">
              <a:latin typeface="Times New Roman" panose="02020603050405020304" pitchFamily="18" charset="0"/>
              <a:cs typeface="Times New Roman" panose="02020603050405020304" pitchFamily="18" charset="0"/>
            </a:endParaRPr>
          </a:p>
          <a:p>
            <a:pPr algn="just"/>
            <a:r>
              <a:rPr lang="ro-RO" dirty="0">
                <a:latin typeface="Times New Roman" panose="02020603050405020304" pitchFamily="18" charset="0"/>
                <a:cs typeface="Times New Roman" panose="02020603050405020304" pitchFamily="18" charset="0"/>
              </a:rPr>
              <a:t>- Compilare din surse</a:t>
            </a:r>
            <a:r>
              <a:rPr lang="en-US" dirty="0">
                <a:latin typeface="Times New Roman" panose="02020603050405020304" pitchFamily="18" charset="0"/>
                <a:cs typeface="Times New Roman" panose="02020603050405020304" pitchFamily="18" charset="0"/>
              </a:rPr>
              <a:t>.</a:t>
            </a:r>
          </a:p>
        </p:txBody>
      </p:sp>
      <p:sp>
        <p:nvSpPr>
          <p:cNvPr id="4" name="Date Placeholder 3">
            <a:extLst>
              <a:ext uri="{FF2B5EF4-FFF2-40B4-BE49-F238E27FC236}">
                <a16:creationId xmlns:a16="http://schemas.microsoft.com/office/drawing/2014/main" id="{C1FC2221-DC80-42BB-8C0A-6CE0088525D8}"/>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44ADD9D0-473C-4FE5-AA81-2B8BF3C12A7E}"/>
              </a:ext>
            </a:extLst>
          </p:cNvPr>
          <p:cNvSpPr>
            <a:spLocks noGrp="1"/>
          </p:cNvSpPr>
          <p:nvPr>
            <p:ph type="sldNum" sz="quarter" idx="12"/>
          </p:nvPr>
        </p:nvSpPr>
        <p:spPr/>
        <p:txBody>
          <a:bodyPr/>
          <a:lstStyle/>
          <a:p>
            <a:fld id="{02FD52A3-C982-41A4-A827-03316EECEEEE}" type="slidenum">
              <a:rPr lang="en-US" smtClean="0"/>
              <a:t>12</a:t>
            </a:fld>
            <a:endParaRPr lang="en-US"/>
          </a:p>
        </p:txBody>
      </p:sp>
      <p:sp>
        <p:nvSpPr>
          <p:cNvPr id="6" name="TextBox 5">
            <a:extLst>
              <a:ext uri="{FF2B5EF4-FFF2-40B4-BE49-F238E27FC236}">
                <a16:creationId xmlns:a16="http://schemas.microsoft.com/office/drawing/2014/main" id="{CF50BC8F-1537-42D7-A061-0590EDFDDFF0}"/>
              </a:ext>
            </a:extLst>
          </p:cNvPr>
          <p:cNvSpPr txBox="1"/>
          <p:nvPr/>
        </p:nvSpPr>
        <p:spPr>
          <a:xfrm>
            <a:off x="1097280" y="1709478"/>
            <a:ext cx="7781730" cy="553998"/>
          </a:xfrm>
          <a:prstGeom prst="rect">
            <a:avLst/>
          </a:prstGeom>
          <a:noFill/>
        </p:spPr>
        <p:txBody>
          <a:bodyPr wrap="square" rtlCol="0">
            <a:spAutoFit/>
          </a:bodyPr>
          <a:lstStyle/>
          <a:p>
            <a:r>
              <a:rPr lang="ro-RO" sz="3000" dirty="0">
                <a:latin typeface="Times New Roman" panose="02020603050405020304" pitchFamily="18" charset="0"/>
                <a:cs typeface="Times New Roman" panose="02020603050405020304" pitchFamily="18" charset="0"/>
              </a:rPr>
              <a:t>2. Mysql-Connector-C</a:t>
            </a:r>
            <a:endParaRPr lang="en-US" sz="3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214C091-D1D2-4878-85C2-D08780500460}"/>
              </a:ext>
            </a:extLst>
          </p:cNvPr>
          <p:cNvSpPr txBox="1"/>
          <p:nvPr/>
        </p:nvSpPr>
        <p:spPr>
          <a:xfrm>
            <a:off x="1097280" y="2281823"/>
            <a:ext cx="7781730" cy="553998"/>
          </a:xfrm>
          <a:prstGeom prst="rect">
            <a:avLst/>
          </a:prstGeom>
          <a:noFill/>
        </p:spPr>
        <p:txBody>
          <a:bodyPr wrap="square" rtlCol="0">
            <a:spAutoFit/>
          </a:bodyPr>
          <a:lstStyle/>
          <a:p>
            <a:r>
              <a:rPr lang="ro-RO" sz="3000" dirty="0">
                <a:latin typeface="Times New Roman" panose="02020603050405020304" pitchFamily="18" charset="0"/>
                <a:cs typeface="Times New Roman" panose="02020603050405020304" pitchFamily="18" charset="0"/>
              </a:rPr>
              <a:t>3. Google Test. Google Mock</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614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006B-5AA1-443C-8C25-BBD7A2C7A2BC}"/>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Scrierea de cod testabil</a:t>
            </a:r>
            <a:r>
              <a:rPr lang="en-US" dirty="0">
                <a:latin typeface="Times New Roman" panose="02020603050405020304" pitchFamily="18" charset="0"/>
                <a:cs typeface="Times New Roman" panose="02020603050405020304" pitchFamily="18" charset="0"/>
              </a:rPr>
              <a:t> (1)</a:t>
            </a:r>
            <a:endParaRPr lang="ro-RO"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631764-6034-49D8-9E1F-8FA9FB88FBF0}"/>
              </a:ext>
            </a:extLst>
          </p:cNvPr>
          <p:cNvSpPr>
            <a:spLocks noGrp="1"/>
          </p:cNvSpPr>
          <p:nvPr>
            <p:ph idx="1"/>
          </p:nvPr>
        </p:nvSpPr>
        <p:spPr>
          <a:xfrm>
            <a:off x="1097280" y="1845734"/>
            <a:ext cx="5605077" cy="1127315"/>
          </a:xfrm>
        </p:spPr>
        <p:txBody>
          <a:bodyPr>
            <a:normAutofit fontScale="85000" lnSpcReduction="10000"/>
          </a:bodyPr>
          <a:lstStyle/>
          <a:p>
            <a:r>
              <a:rPr lang="ro-RO" dirty="0">
                <a:latin typeface="Times New Roman" panose="02020603050405020304" pitchFamily="18" charset="0"/>
                <a:cs typeface="Times New Roman" panose="02020603050405020304" pitchFamily="18" charset="0"/>
              </a:rPr>
              <a:t>- Elemente „problemă” – fișierul, baza de date, </a:t>
            </a:r>
            <a:r>
              <a:rPr lang="ro-RO" i="1" dirty="0">
                <a:latin typeface="Times New Roman" panose="02020603050405020304" pitchFamily="18" charset="0"/>
                <a:cs typeface="Times New Roman" panose="02020603050405020304" pitchFamily="18" charset="0"/>
              </a:rPr>
              <a:t>socket-ul</a:t>
            </a:r>
            <a:r>
              <a:rPr lang="ro-RO" dirty="0">
                <a:latin typeface="Times New Roman" panose="02020603050405020304" pitchFamily="18" charset="0"/>
                <a:cs typeface="Times New Roman" panose="02020603050405020304" pitchFamily="18" charset="0"/>
              </a:rPr>
              <a:t>.</a:t>
            </a:r>
          </a:p>
          <a:p>
            <a:r>
              <a:rPr lang="ro-RO" dirty="0">
                <a:latin typeface="Times New Roman" panose="02020603050405020304" pitchFamily="18" charset="0"/>
                <a:cs typeface="Times New Roman" panose="02020603050405020304" pitchFamily="18" charset="0"/>
              </a:rPr>
              <a:t>- Structura de implementare: </a:t>
            </a:r>
            <a:r>
              <a:rPr lang="ro-RO" b="1" dirty="0">
                <a:latin typeface="Times New Roman" panose="02020603050405020304" pitchFamily="18" charset="0"/>
                <a:cs typeface="Times New Roman" panose="02020603050405020304" pitchFamily="18" charset="0"/>
              </a:rPr>
              <a:t>interf, mock, fake, real.</a:t>
            </a:r>
          </a:p>
          <a:p>
            <a:r>
              <a:rPr lang="ro-RO" dirty="0">
                <a:latin typeface="Times New Roman" panose="02020603050405020304" pitchFamily="18" charset="0"/>
                <a:cs typeface="Times New Roman" panose="02020603050405020304" pitchFamily="18" charset="0"/>
              </a:rPr>
              <a:t>- Exemplu – metoda </a:t>
            </a:r>
            <a:r>
              <a:rPr lang="ro-RO" i="1" dirty="0">
                <a:latin typeface="Times New Roman" panose="02020603050405020304" pitchFamily="18" charset="0"/>
                <a:cs typeface="Times New Roman" panose="02020603050405020304" pitchFamily="18" charset="0"/>
              </a:rPr>
              <a:t>open()</a:t>
            </a:r>
            <a:endParaRPr lang="ro-RO" dirty="0">
              <a:latin typeface="Times New Roman" panose="02020603050405020304" pitchFamily="18" charset="0"/>
              <a:cs typeface="Times New Roman" panose="02020603050405020304" pitchFamily="18" charset="0"/>
            </a:endParaRPr>
          </a:p>
          <a:p>
            <a:endParaRPr lang="ro-RO"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585A77C-FAE8-404F-8616-27F1BE814896}"/>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BF402C6B-4723-47D5-9F1E-66A17ADC1C4E}"/>
              </a:ext>
            </a:extLst>
          </p:cNvPr>
          <p:cNvSpPr>
            <a:spLocks noGrp="1"/>
          </p:cNvSpPr>
          <p:nvPr>
            <p:ph type="sldNum" sz="quarter" idx="12"/>
          </p:nvPr>
        </p:nvSpPr>
        <p:spPr/>
        <p:txBody>
          <a:bodyPr/>
          <a:lstStyle/>
          <a:p>
            <a:fld id="{02FD52A3-C982-41A4-A827-03316EECEEEE}" type="slidenum">
              <a:rPr lang="en-US" smtClean="0"/>
              <a:t>13</a:t>
            </a:fld>
            <a:endParaRPr lang="en-US"/>
          </a:p>
        </p:txBody>
      </p:sp>
      <p:sp>
        <p:nvSpPr>
          <p:cNvPr id="6" name="TextBox 5">
            <a:extLst>
              <a:ext uri="{FF2B5EF4-FFF2-40B4-BE49-F238E27FC236}">
                <a16:creationId xmlns:a16="http://schemas.microsoft.com/office/drawing/2014/main" id="{6A6BDC74-3562-45B0-8C1B-7F8E60CD4A8D}"/>
              </a:ext>
            </a:extLst>
          </p:cNvPr>
          <p:cNvSpPr txBox="1"/>
          <p:nvPr/>
        </p:nvSpPr>
        <p:spPr>
          <a:xfrm>
            <a:off x="1235228" y="3103559"/>
            <a:ext cx="760147" cy="369332"/>
          </a:xfrm>
          <a:prstGeom prst="rect">
            <a:avLst/>
          </a:prstGeom>
          <a:noFill/>
        </p:spPr>
        <p:txBody>
          <a:bodyPr wrap="square" rtlCol="0">
            <a:spAutoFit/>
          </a:bodyPr>
          <a:lstStyle/>
          <a:p>
            <a:r>
              <a:rPr lang="ro-RO" dirty="0">
                <a:solidFill>
                  <a:srgbClr val="FF0000"/>
                </a:solidFill>
                <a:latin typeface="Times New Roman" panose="02020603050405020304" pitchFamily="18" charset="0"/>
                <a:cs typeface="Times New Roman" panose="02020603050405020304" pitchFamily="18" charset="0"/>
              </a:rPr>
              <a:t>Interf</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89E75AC-B157-4969-B853-EF5B6EBDDED3}"/>
              </a:ext>
            </a:extLst>
          </p:cNvPr>
          <p:cNvPicPr>
            <a:picLocks noChangeAspect="1"/>
          </p:cNvPicPr>
          <p:nvPr/>
        </p:nvPicPr>
        <p:blipFill>
          <a:blip r:embed="rId2"/>
          <a:stretch>
            <a:fillRect/>
          </a:stretch>
        </p:blipFill>
        <p:spPr>
          <a:xfrm>
            <a:off x="2133323" y="3015596"/>
            <a:ext cx="5605077" cy="675122"/>
          </a:xfrm>
          <a:prstGeom prst="rect">
            <a:avLst/>
          </a:prstGeom>
        </p:spPr>
      </p:pic>
      <p:sp>
        <p:nvSpPr>
          <p:cNvPr id="8" name="TextBox 7">
            <a:extLst>
              <a:ext uri="{FF2B5EF4-FFF2-40B4-BE49-F238E27FC236}">
                <a16:creationId xmlns:a16="http://schemas.microsoft.com/office/drawing/2014/main" id="{118B598A-1494-47FC-92CB-18FDDCA52F46}"/>
              </a:ext>
            </a:extLst>
          </p:cNvPr>
          <p:cNvSpPr txBox="1"/>
          <p:nvPr/>
        </p:nvSpPr>
        <p:spPr>
          <a:xfrm>
            <a:off x="1217347" y="3843053"/>
            <a:ext cx="795907" cy="369332"/>
          </a:xfrm>
          <a:prstGeom prst="rect">
            <a:avLst/>
          </a:prstGeom>
          <a:noFill/>
        </p:spPr>
        <p:txBody>
          <a:bodyPr wrap="square" rtlCol="0">
            <a:spAutoFit/>
          </a:bodyPr>
          <a:lstStyle/>
          <a:p>
            <a:r>
              <a:rPr lang="ro-RO" dirty="0">
                <a:solidFill>
                  <a:srgbClr val="FF0000"/>
                </a:solidFill>
                <a:latin typeface="Times New Roman" panose="02020603050405020304" pitchFamily="18" charset="0"/>
                <a:cs typeface="Times New Roman" panose="02020603050405020304" pitchFamily="18" charset="0"/>
              </a:rPr>
              <a:t>Mock</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6617A48-4058-4892-BED3-7290E616B8E2}"/>
              </a:ext>
            </a:extLst>
          </p:cNvPr>
          <p:cNvPicPr>
            <a:picLocks noChangeAspect="1"/>
          </p:cNvPicPr>
          <p:nvPr/>
        </p:nvPicPr>
        <p:blipFill>
          <a:blip r:embed="rId3"/>
          <a:stretch>
            <a:fillRect/>
          </a:stretch>
        </p:blipFill>
        <p:spPr>
          <a:xfrm>
            <a:off x="2133323" y="3750168"/>
            <a:ext cx="5605077" cy="469184"/>
          </a:xfrm>
          <a:prstGeom prst="rect">
            <a:avLst/>
          </a:prstGeom>
        </p:spPr>
      </p:pic>
      <p:sp>
        <p:nvSpPr>
          <p:cNvPr id="10" name="TextBox 9">
            <a:extLst>
              <a:ext uri="{FF2B5EF4-FFF2-40B4-BE49-F238E27FC236}">
                <a16:creationId xmlns:a16="http://schemas.microsoft.com/office/drawing/2014/main" id="{C8647472-F8D0-4472-94FF-04F35CA00F8D}"/>
              </a:ext>
            </a:extLst>
          </p:cNvPr>
          <p:cNvSpPr txBox="1"/>
          <p:nvPr/>
        </p:nvSpPr>
        <p:spPr>
          <a:xfrm>
            <a:off x="1235228" y="4535798"/>
            <a:ext cx="706968" cy="369332"/>
          </a:xfrm>
          <a:prstGeom prst="rect">
            <a:avLst/>
          </a:prstGeom>
          <a:noFill/>
        </p:spPr>
        <p:txBody>
          <a:bodyPr wrap="square" rtlCol="0">
            <a:spAutoFit/>
          </a:bodyPr>
          <a:lstStyle/>
          <a:p>
            <a:r>
              <a:rPr lang="ro-RO" dirty="0">
                <a:solidFill>
                  <a:srgbClr val="FF0000"/>
                </a:solidFill>
                <a:latin typeface="Times New Roman" panose="02020603050405020304" pitchFamily="18" charset="0"/>
                <a:cs typeface="Times New Roman" panose="02020603050405020304" pitchFamily="18" charset="0"/>
              </a:rPr>
              <a:t>Fake</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44AE00F-7B77-428D-8285-919081B6C8C4}"/>
              </a:ext>
            </a:extLst>
          </p:cNvPr>
          <p:cNvSpPr txBox="1"/>
          <p:nvPr/>
        </p:nvSpPr>
        <p:spPr>
          <a:xfrm>
            <a:off x="1261816" y="5713324"/>
            <a:ext cx="706968" cy="369332"/>
          </a:xfrm>
          <a:prstGeom prst="rect">
            <a:avLst/>
          </a:prstGeom>
          <a:noFill/>
        </p:spPr>
        <p:txBody>
          <a:bodyPr wrap="square" rtlCol="0">
            <a:spAutoFit/>
          </a:bodyPr>
          <a:lstStyle/>
          <a:p>
            <a:r>
              <a:rPr lang="ro-RO" dirty="0">
                <a:solidFill>
                  <a:srgbClr val="FF0000"/>
                </a:solidFill>
                <a:latin typeface="Times New Roman" panose="02020603050405020304" pitchFamily="18" charset="0"/>
                <a:cs typeface="Times New Roman" panose="02020603050405020304" pitchFamily="18" charset="0"/>
              </a:rPr>
              <a:t>Real</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87139D4A-8D43-490A-B04E-061A7517AA17}"/>
              </a:ext>
            </a:extLst>
          </p:cNvPr>
          <p:cNvPicPr>
            <a:picLocks noChangeAspect="1"/>
          </p:cNvPicPr>
          <p:nvPr/>
        </p:nvPicPr>
        <p:blipFill>
          <a:blip r:embed="rId4"/>
          <a:stretch>
            <a:fillRect/>
          </a:stretch>
        </p:blipFill>
        <p:spPr>
          <a:xfrm>
            <a:off x="2133324" y="5564578"/>
            <a:ext cx="5816358" cy="724870"/>
          </a:xfrm>
          <a:prstGeom prst="rect">
            <a:avLst/>
          </a:prstGeom>
        </p:spPr>
      </p:pic>
      <p:pic>
        <p:nvPicPr>
          <p:cNvPr id="14" name="Picture 13">
            <a:extLst>
              <a:ext uri="{FF2B5EF4-FFF2-40B4-BE49-F238E27FC236}">
                <a16:creationId xmlns:a16="http://schemas.microsoft.com/office/drawing/2014/main" id="{3D165196-301B-4CC6-A608-2A081E93FD3F}"/>
              </a:ext>
            </a:extLst>
          </p:cNvPr>
          <p:cNvPicPr>
            <a:picLocks noChangeAspect="1"/>
          </p:cNvPicPr>
          <p:nvPr/>
        </p:nvPicPr>
        <p:blipFill>
          <a:blip r:embed="rId5"/>
          <a:stretch>
            <a:fillRect/>
          </a:stretch>
        </p:blipFill>
        <p:spPr>
          <a:xfrm>
            <a:off x="2133323" y="4382090"/>
            <a:ext cx="6134300" cy="1208818"/>
          </a:xfrm>
          <a:prstGeom prst="rect">
            <a:avLst/>
          </a:prstGeom>
        </p:spPr>
      </p:pic>
    </p:spTree>
    <p:extLst>
      <p:ext uri="{BB962C8B-B14F-4D97-AF65-F5344CB8AC3E}">
        <p14:creationId xmlns:p14="http://schemas.microsoft.com/office/powerpoint/2010/main" val="2552280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D191-9E38-499F-8F18-58EBF1F82D0A}"/>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Scrierea de cod testabil (2)</a:t>
            </a:r>
          </a:p>
        </p:txBody>
      </p:sp>
      <p:sp>
        <p:nvSpPr>
          <p:cNvPr id="3" name="Content Placeholder 2">
            <a:extLst>
              <a:ext uri="{FF2B5EF4-FFF2-40B4-BE49-F238E27FC236}">
                <a16:creationId xmlns:a16="http://schemas.microsoft.com/office/drawing/2014/main" id="{D4B15BC3-DC5A-4119-9D30-3C178B07DA3C}"/>
              </a:ext>
            </a:extLst>
          </p:cNvPr>
          <p:cNvSpPr>
            <a:spLocks noGrp="1"/>
          </p:cNvSpPr>
          <p:nvPr>
            <p:ph idx="1"/>
          </p:nvPr>
        </p:nvSpPr>
        <p:spPr>
          <a:xfrm>
            <a:off x="1097280" y="1845734"/>
            <a:ext cx="3082834" cy="430935"/>
          </a:xfrm>
        </p:spPr>
        <p:txBody>
          <a:bodyPr>
            <a:normAutofit fontScale="92500"/>
          </a:bodyPr>
          <a:lstStyle/>
          <a:p>
            <a:pPr marL="0" indent="0">
              <a:buNone/>
            </a:pPr>
            <a:r>
              <a:rPr lang="ro-RO" b="1" dirty="0">
                <a:latin typeface="Times New Roman" panose="02020603050405020304" pitchFamily="18" charset="0"/>
                <a:cs typeface="Times New Roman" panose="02020603050405020304" pitchFamily="18" charset="0"/>
              </a:rPr>
              <a:t> - „Injectarea” dependințelor </a:t>
            </a:r>
          </a:p>
        </p:txBody>
      </p:sp>
      <p:sp>
        <p:nvSpPr>
          <p:cNvPr id="4" name="Date Placeholder 3">
            <a:extLst>
              <a:ext uri="{FF2B5EF4-FFF2-40B4-BE49-F238E27FC236}">
                <a16:creationId xmlns:a16="http://schemas.microsoft.com/office/drawing/2014/main" id="{934FFE98-8E9F-4AFA-845F-94EF5AB85905}"/>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EAE32E7F-8340-4A8A-A754-FD523F3FE55B}"/>
              </a:ext>
            </a:extLst>
          </p:cNvPr>
          <p:cNvSpPr>
            <a:spLocks noGrp="1"/>
          </p:cNvSpPr>
          <p:nvPr>
            <p:ph type="sldNum" sz="quarter" idx="12"/>
          </p:nvPr>
        </p:nvSpPr>
        <p:spPr/>
        <p:txBody>
          <a:bodyPr/>
          <a:lstStyle/>
          <a:p>
            <a:fld id="{02FD52A3-C982-41A4-A827-03316EECEEEE}" type="slidenum">
              <a:rPr lang="en-US" smtClean="0"/>
              <a:t>14</a:t>
            </a:fld>
            <a:endParaRPr lang="en-US"/>
          </a:p>
        </p:txBody>
      </p:sp>
      <p:pic>
        <p:nvPicPr>
          <p:cNvPr id="6" name="Picture 5">
            <a:extLst>
              <a:ext uri="{FF2B5EF4-FFF2-40B4-BE49-F238E27FC236}">
                <a16:creationId xmlns:a16="http://schemas.microsoft.com/office/drawing/2014/main" id="{B90F9857-4B48-4D0A-A120-133C2BC78279}"/>
              </a:ext>
            </a:extLst>
          </p:cNvPr>
          <p:cNvPicPr>
            <a:picLocks noChangeAspect="1"/>
          </p:cNvPicPr>
          <p:nvPr/>
        </p:nvPicPr>
        <p:blipFill>
          <a:blip r:embed="rId2"/>
          <a:stretch>
            <a:fillRect/>
          </a:stretch>
        </p:blipFill>
        <p:spPr>
          <a:xfrm>
            <a:off x="1097280" y="2385043"/>
            <a:ext cx="9648825" cy="1314450"/>
          </a:xfrm>
          <a:prstGeom prst="rect">
            <a:avLst/>
          </a:prstGeom>
        </p:spPr>
      </p:pic>
    </p:spTree>
    <p:extLst>
      <p:ext uri="{BB962C8B-B14F-4D97-AF65-F5344CB8AC3E}">
        <p14:creationId xmlns:p14="http://schemas.microsoft.com/office/powerpoint/2010/main" val="1468987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E2E2-5B54-40CB-B273-65B6C1933E91}"/>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Scrierea testelor unitare fake (1)</a:t>
            </a:r>
          </a:p>
        </p:txBody>
      </p:sp>
      <p:sp>
        <p:nvSpPr>
          <p:cNvPr id="3" name="Content Placeholder 2">
            <a:extLst>
              <a:ext uri="{FF2B5EF4-FFF2-40B4-BE49-F238E27FC236}">
                <a16:creationId xmlns:a16="http://schemas.microsoft.com/office/drawing/2014/main" id="{5CE91584-BA96-4DBF-9E79-CB4AF3D2C3BF}"/>
              </a:ext>
            </a:extLst>
          </p:cNvPr>
          <p:cNvSpPr>
            <a:spLocks noGrp="1"/>
          </p:cNvSpPr>
          <p:nvPr>
            <p:ph idx="1"/>
          </p:nvPr>
        </p:nvSpPr>
        <p:spPr>
          <a:xfrm>
            <a:off x="1066800" y="1845733"/>
            <a:ext cx="9974094" cy="3274907"/>
          </a:xfrm>
        </p:spPr>
        <p:txBody>
          <a:bodyPr>
            <a:normAutofit/>
          </a:bodyPr>
          <a:lstStyle/>
          <a:p>
            <a:pPr algn="just"/>
            <a:r>
              <a:rPr lang="ro-RO" sz="2400" dirty="0">
                <a:latin typeface="Times New Roman" panose="02020603050405020304" pitchFamily="18" charset="0"/>
                <a:cs typeface="Times New Roman" panose="02020603050405020304" pitchFamily="18" charset="0"/>
              </a:rPr>
              <a:t>- Necesită metode de testat cu implementare realizată de programator!!</a:t>
            </a:r>
          </a:p>
          <a:p>
            <a:pPr algn="just"/>
            <a:r>
              <a:rPr lang="ro-RO" sz="2400" dirty="0">
                <a:latin typeface="Times New Roman" panose="02020603050405020304" pitchFamily="18" charset="0"/>
                <a:cs typeface="Times New Roman" panose="02020603050405020304" pitchFamily="18" charset="0"/>
              </a:rPr>
              <a:t>- Simulează realitatea prin structuri de date ale limbajului de programare</a:t>
            </a:r>
          </a:p>
          <a:p>
            <a:pPr algn="just"/>
            <a:r>
              <a:rPr lang="ro-RO" sz="2400" dirty="0">
                <a:latin typeface="Times New Roman" panose="02020603050405020304" pitchFamily="18" charset="0"/>
                <a:cs typeface="Times New Roman" panose="02020603050405020304" pitchFamily="18" charset="0"/>
              </a:rPr>
              <a:t>- Alcătuite din două părți: apelarea metodei și respectiv definirea verificărilor</a:t>
            </a:r>
          </a:p>
          <a:p>
            <a:pPr algn="just"/>
            <a:r>
              <a:rPr lang="ro-RO" sz="2400" dirty="0">
                <a:latin typeface="Times New Roman" panose="02020603050405020304" pitchFamily="18" charset="0"/>
                <a:cs typeface="Times New Roman" panose="02020603050405020304" pitchFamily="18" charset="0"/>
              </a:rPr>
              <a:t>- Utilizează Google Test</a:t>
            </a:r>
          </a:p>
        </p:txBody>
      </p:sp>
      <p:sp>
        <p:nvSpPr>
          <p:cNvPr id="4" name="Date Placeholder 3">
            <a:extLst>
              <a:ext uri="{FF2B5EF4-FFF2-40B4-BE49-F238E27FC236}">
                <a16:creationId xmlns:a16="http://schemas.microsoft.com/office/drawing/2014/main" id="{D0B23CF9-FECF-4302-96AC-A322EA251DA8}"/>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014DA706-E084-466F-8B5F-EFAB26F8B81D}"/>
              </a:ext>
            </a:extLst>
          </p:cNvPr>
          <p:cNvSpPr>
            <a:spLocks noGrp="1"/>
          </p:cNvSpPr>
          <p:nvPr>
            <p:ph type="sldNum" sz="quarter" idx="12"/>
          </p:nvPr>
        </p:nvSpPr>
        <p:spPr/>
        <p:txBody>
          <a:bodyPr/>
          <a:lstStyle/>
          <a:p>
            <a:fld id="{02FD52A3-C982-41A4-A827-03316EECEEEE}" type="slidenum">
              <a:rPr lang="en-US" smtClean="0"/>
              <a:t>15</a:t>
            </a:fld>
            <a:endParaRPr lang="en-US"/>
          </a:p>
        </p:txBody>
      </p:sp>
    </p:spTree>
    <p:extLst>
      <p:ext uri="{BB962C8B-B14F-4D97-AF65-F5344CB8AC3E}">
        <p14:creationId xmlns:p14="http://schemas.microsoft.com/office/powerpoint/2010/main" val="4282460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0977-8C77-49DE-B5EC-AC356E95215B}"/>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Scrierea testelor unitare fake (2)</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18E37BD-D4CF-4485-A344-03EC35A548E4}"/>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776E635A-FC39-49DE-A46E-B000D27821FE}"/>
              </a:ext>
            </a:extLst>
          </p:cNvPr>
          <p:cNvSpPr>
            <a:spLocks noGrp="1"/>
          </p:cNvSpPr>
          <p:nvPr>
            <p:ph type="sldNum" sz="quarter" idx="12"/>
          </p:nvPr>
        </p:nvSpPr>
        <p:spPr/>
        <p:txBody>
          <a:bodyPr/>
          <a:lstStyle/>
          <a:p>
            <a:fld id="{02FD52A3-C982-41A4-A827-03316EECEEEE}" type="slidenum">
              <a:rPr lang="en-US" smtClean="0"/>
              <a:t>16</a:t>
            </a:fld>
            <a:endParaRPr lang="en-US"/>
          </a:p>
        </p:txBody>
      </p:sp>
      <p:pic>
        <p:nvPicPr>
          <p:cNvPr id="8" name="Picture 7">
            <a:extLst>
              <a:ext uri="{FF2B5EF4-FFF2-40B4-BE49-F238E27FC236}">
                <a16:creationId xmlns:a16="http://schemas.microsoft.com/office/drawing/2014/main" id="{2F2C9593-E6DE-4330-BD91-0A2DDF089B57}"/>
              </a:ext>
            </a:extLst>
          </p:cNvPr>
          <p:cNvPicPr>
            <a:picLocks noChangeAspect="1"/>
          </p:cNvPicPr>
          <p:nvPr/>
        </p:nvPicPr>
        <p:blipFill>
          <a:blip r:embed="rId2"/>
          <a:stretch>
            <a:fillRect/>
          </a:stretch>
        </p:blipFill>
        <p:spPr>
          <a:xfrm>
            <a:off x="6126480" y="1959348"/>
            <a:ext cx="6038924" cy="2139224"/>
          </a:xfrm>
          <a:prstGeom prst="rect">
            <a:avLst/>
          </a:prstGeom>
        </p:spPr>
      </p:pic>
      <p:pic>
        <p:nvPicPr>
          <p:cNvPr id="9" name="Picture 8">
            <a:extLst>
              <a:ext uri="{FF2B5EF4-FFF2-40B4-BE49-F238E27FC236}">
                <a16:creationId xmlns:a16="http://schemas.microsoft.com/office/drawing/2014/main" id="{21C2C02C-8EF7-43CA-99A8-2AAB1AEE8E56}"/>
              </a:ext>
            </a:extLst>
          </p:cNvPr>
          <p:cNvPicPr>
            <a:picLocks noChangeAspect="1"/>
          </p:cNvPicPr>
          <p:nvPr/>
        </p:nvPicPr>
        <p:blipFill>
          <a:blip r:embed="rId3"/>
          <a:stretch>
            <a:fillRect/>
          </a:stretch>
        </p:blipFill>
        <p:spPr>
          <a:xfrm>
            <a:off x="776842" y="1927014"/>
            <a:ext cx="5319158" cy="3548467"/>
          </a:xfrm>
          <a:prstGeom prst="rect">
            <a:avLst/>
          </a:prstGeom>
        </p:spPr>
      </p:pic>
    </p:spTree>
    <p:extLst>
      <p:ext uri="{BB962C8B-B14F-4D97-AF65-F5344CB8AC3E}">
        <p14:creationId xmlns:p14="http://schemas.microsoft.com/office/powerpoint/2010/main" val="3558098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BCD8-226E-47A1-9C58-6533C8034431}"/>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Scrierea testelor unitare mock (1)</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C21306A-58B1-41D5-A36F-842E329B7C6F}"/>
              </a:ext>
            </a:extLst>
          </p:cNvPr>
          <p:cNvSpPr>
            <a:spLocks noGrp="1"/>
          </p:cNvSpPr>
          <p:nvPr>
            <p:ph idx="1"/>
          </p:nvPr>
        </p:nvSpPr>
        <p:spPr/>
        <p:txBody>
          <a:bodyPr>
            <a:normAutofit/>
          </a:bodyPr>
          <a:lstStyle/>
          <a:p>
            <a:pPr algn="just"/>
            <a:r>
              <a:rPr lang="ro-RO" sz="2400" dirty="0">
                <a:latin typeface="Times New Roman" panose="02020603050405020304" pitchFamily="18" charset="0"/>
                <a:cs typeface="Times New Roman" panose="02020603050405020304" pitchFamily="18" charset="0"/>
              </a:rPr>
              <a:t>- Corpul metodelor este auto implementat de biblioteca Gmock.</a:t>
            </a:r>
          </a:p>
          <a:p>
            <a:pPr algn="just"/>
            <a:r>
              <a:rPr lang="ro-RO" sz="2400" dirty="0">
                <a:latin typeface="Times New Roman" panose="02020603050405020304" pitchFamily="18" charset="0"/>
                <a:cs typeface="Times New Roman" panose="02020603050405020304" pitchFamily="18" charset="0"/>
              </a:rPr>
              <a:t>- NU simulează realitatea, ci parcurge „traseul” definit de programator prin așteptări.</a:t>
            </a:r>
          </a:p>
          <a:p>
            <a:pPr algn="just"/>
            <a:r>
              <a:rPr lang="ro-RO" sz="2400" dirty="0">
                <a:latin typeface="Times New Roman" panose="02020603050405020304" pitchFamily="18" charset="0"/>
                <a:cs typeface="Times New Roman" panose="02020603050405020304" pitchFamily="18" charset="0"/>
              </a:rPr>
              <a:t>- Cele două părți sunt inverse celor din cazul testelor fake: definirea așteptărilor și respectiv apelarea metodei de testat.</a:t>
            </a:r>
          </a:p>
          <a:p>
            <a:pPr algn="just"/>
            <a:r>
              <a:rPr lang="ro-RO" sz="2400" dirty="0">
                <a:latin typeface="Times New Roman" panose="02020603050405020304" pitchFamily="18" charset="0"/>
                <a:cs typeface="Times New Roman" panose="02020603050405020304" pitchFamily="18" charset="0"/>
              </a:rPr>
              <a:t>- Utilizează Google Mock</a:t>
            </a:r>
            <a:endParaRPr lang="en-US"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30C9F024-2461-4B60-B657-0A87D3317836}"/>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F8BBC65A-5CEF-4725-8280-5E68851C4124}"/>
              </a:ext>
            </a:extLst>
          </p:cNvPr>
          <p:cNvSpPr>
            <a:spLocks noGrp="1"/>
          </p:cNvSpPr>
          <p:nvPr>
            <p:ph type="sldNum" sz="quarter" idx="12"/>
          </p:nvPr>
        </p:nvSpPr>
        <p:spPr/>
        <p:txBody>
          <a:bodyPr/>
          <a:lstStyle/>
          <a:p>
            <a:fld id="{02FD52A3-C982-41A4-A827-03316EECEEEE}" type="slidenum">
              <a:rPr lang="en-US" smtClean="0"/>
              <a:t>17</a:t>
            </a:fld>
            <a:endParaRPr lang="en-US"/>
          </a:p>
        </p:txBody>
      </p:sp>
    </p:spTree>
    <p:extLst>
      <p:ext uri="{BB962C8B-B14F-4D97-AF65-F5344CB8AC3E}">
        <p14:creationId xmlns:p14="http://schemas.microsoft.com/office/powerpoint/2010/main" val="804223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BB14-1932-4A78-A064-413673C5C326}"/>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Scrierea testelor unitare mock (2)</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29F360A-6BEF-49D3-B60A-012ADBFF6E0D}"/>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FA53B96D-BDF1-40D4-872B-31B305A178AC}"/>
              </a:ext>
            </a:extLst>
          </p:cNvPr>
          <p:cNvSpPr>
            <a:spLocks noGrp="1"/>
          </p:cNvSpPr>
          <p:nvPr>
            <p:ph type="sldNum" sz="quarter" idx="12"/>
          </p:nvPr>
        </p:nvSpPr>
        <p:spPr/>
        <p:txBody>
          <a:bodyPr/>
          <a:lstStyle/>
          <a:p>
            <a:fld id="{02FD52A3-C982-41A4-A827-03316EECEEEE}" type="slidenum">
              <a:rPr lang="en-US" smtClean="0"/>
              <a:t>18</a:t>
            </a:fld>
            <a:endParaRPr lang="en-US"/>
          </a:p>
        </p:txBody>
      </p:sp>
      <p:pic>
        <p:nvPicPr>
          <p:cNvPr id="6" name="Picture 5">
            <a:extLst>
              <a:ext uri="{FF2B5EF4-FFF2-40B4-BE49-F238E27FC236}">
                <a16:creationId xmlns:a16="http://schemas.microsoft.com/office/drawing/2014/main" id="{37CF8D90-9A26-44FE-9EDF-5B6E0227AB53}"/>
              </a:ext>
            </a:extLst>
          </p:cNvPr>
          <p:cNvPicPr>
            <a:picLocks noChangeAspect="1"/>
          </p:cNvPicPr>
          <p:nvPr/>
        </p:nvPicPr>
        <p:blipFill>
          <a:blip r:embed="rId2"/>
          <a:stretch>
            <a:fillRect/>
          </a:stretch>
        </p:blipFill>
        <p:spPr>
          <a:xfrm>
            <a:off x="776842" y="1927014"/>
            <a:ext cx="5319158" cy="3548467"/>
          </a:xfrm>
          <a:prstGeom prst="rect">
            <a:avLst/>
          </a:prstGeom>
        </p:spPr>
      </p:pic>
      <p:pic>
        <p:nvPicPr>
          <p:cNvPr id="9" name="Picture 8">
            <a:extLst>
              <a:ext uri="{FF2B5EF4-FFF2-40B4-BE49-F238E27FC236}">
                <a16:creationId xmlns:a16="http://schemas.microsoft.com/office/drawing/2014/main" id="{42835C4F-C54B-473B-858D-5A6C5AD7798C}"/>
              </a:ext>
            </a:extLst>
          </p:cNvPr>
          <p:cNvPicPr>
            <a:picLocks noChangeAspect="1"/>
          </p:cNvPicPr>
          <p:nvPr/>
        </p:nvPicPr>
        <p:blipFill>
          <a:blip r:embed="rId3"/>
          <a:stretch>
            <a:fillRect/>
          </a:stretch>
        </p:blipFill>
        <p:spPr>
          <a:xfrm>
            <a:off x="6199052" y="1927013"/>
            <a:ext cx="5756073" cy="3548467"/>
          </a:xfrm>
          <a:prstGeom prst="rect">
            <a:avLst/>
          </a:prstGeom>
        </p:spPr>
      </p:pic>
    </p:spTree>
    <p:extLst>
      <p:ext uri="{BB962C8B-B14F-4D97-AF65-F5344CB8AC3E}">
        <p14:creationId xmlns:p14="http://schemas.microsoft.com/office/powerpoint/2010/main" val="324191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5549-B087-4CCE-A866-A9BF6941B5A1}"/>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Demonstrație practică</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3EC9E69-6AD1-4A5A-B9BB-591F323D676B}"/>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928FDBAD-073F-4CC1-BCD7-602332F43705}"/>
              </a:ext>
            </a:extLst>
          </p:cNvPr>
          <p:cNvSpPr>
            <a:spLocks noGrp="1"/>
          </p:cNvSpPr>
          <p:nvPr>
            <p:ph type="sldNum" sz="quarter" idx="12"/>
          </p:nvPr>
        </p:nvSpPr>
        <p:spPr/>
        <p:txBody>
          <a:bodyPr/>
          <a:lstStyle/>
          <a:p>
            <a:fld id="{02FD52A3-C982-41A4-A827-03316EECEEEE}" type="slidenum">
              <a:rPr lang="en-US" smtClean="0"/>
              <a:t>19</a:t>
            </a:fld>
            <a:endParaRPr lang="en-US"/>
          </a:p>
        </p:txBody>
      </p:sp>
    </p:spTree>
    <p:extLst>
      <p:ext uri="{BB962C8B-B14F-4D97-AF65-F5344CB8AC3E}">
        <p14:creationId xmlns:p14="http://schemas.microsoft.com/office/powerpoint/2010/main" val="174345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9EB9-CFFA-42F8-AD00-188693E513A9}"/>
              </a:ext>
            </a:extLst>
          </p:cNvPr>
          <p:cNvSpPr>
            <a:spLocks noGrp="1"/>
          </p:cNvSpPr>
          <p:nvPr>
            <p:ph type="title"/>
          </p:nvPr>
        </p:nvSpPr>
        <p:spPr>
          <a:xfrm>
            <a:off x="1097280" y="286604"/>
            <a:ext cx="10058400" cy="1269822"/>
          </a:xfrm>
        </p:spPr>
        <p:txBody>
          <a:bodyPr/>
          <a:lstStyle/>
          <a:p>
            <a:r>
              <a:rPr lang="ro-RO" dirty="0">
                <a:latin typeface="Times New Roman" panose="02020603050405020304" pitchFamily="18" charset="0"/>
                <a:cs typeface="Times New Roman" panose="02020603050405020304" pitchFamily="18" charset="0"/>
              </a:rPr>
              <a:t>Cuprins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8D9994-DBF7-4AC9-B9BD-564C3C617ED2}"/>
              </a:ext>
            </a:extLst>
          </p:cNvPr>
          <p:cNvSpPr>
            <a:spLocks noGrp="1"/>
          </p:cNvSpPr>
          <p:nvPr>
            <p:ph idx="1"/>
          </p:nvPr>
        </p:nvSpPr>
        <p:spPr>
          <a:xfrm>
            <a:off x="1177046" y="1828800"/>
            <a:ext cx="10176753" cy="4343660"/>
          </a:xfrm>
        </p:spPr>
        <p:txBody>
          <a:bodyPr>
            <a:normAutofit fontScale="92500" lnSpcReduction="20000"/>
          </a:bodyPr>
          <a:lstStyle/>
          <a:p>
            <a:r>
              <a:rPr lang="ro-RO" dirty="0">
                <a:latin typeface="Times New Roman" panose="02020603050405020304" pitchFamily="18" charset="0"/>
                <a:cs typeface="Times New Roman" panose="02020603050405020304" pitchFamily="18" charset="0"/>
              </a:rPr>
              <a:t>Introducere</a:t>
            </a:r>
          </a:p>
          <a:p>
            <a:r>
              <a:rPr lang="ro-RO" dirty="0">
                <a:latin typeface="Times New Roman" panose="02020603050405020304" pitchFamily="18" charset="0"/>
                <a:cs typeface="Times New Roman" panose="02020603050405020304" pitchFamily="18" charset="0"/>
              </a:rPr>
              <a:t>Desktop 3D. Concept.</a:t>
            </a:r>
          </a:p>
          <a:p>
            <a:r>
              <a:rPr lang="ro-RO" dirty="0">
                <a:latin typeface="Times New Roman" panose="02020603050405020304" pitchFamily="18" charset="0"/>
                <a:cs typeface="Times New Roman" panose="02020603050405020304" pitchFamily="18" charset="0"/>
              </a:rPr>
              <a:t>Desktop 3D. Implementare.</a:t>
            </a:r>
          </a:p>
          <a:p>
            <a:r>
              <a:rPr lang="ro-RO" dirty="0">
                <a:latin typeface="Times New Roman" panose="02020603050405020304" pitchFamily="18" charset="0"/>
                <a:cs typeface="Times New Roman" panose="02020603050405020304" pitchFamily="18" charset="0"/>
              </a:rPr>
              <a:t>Desktop 3D. Impresiile utilizatorilor prezenți la o prezentare publică a aplicației.</a:t>
            </a:r>
          </a:p>
          <a:p>
            <a:r>
              <a:rPr lang="ro-RO" dirty="0">
                <a:latin typeface="Times New Roman" panose="02020603050405020304" pitchFamily="18" charset="0"/>
                <a:cs typeface="Times New Roman" panose="02020603050405020304" pitchFamily="18" charset="0"/>
              </a:rPr>
              <a:t>Dekstop 3D. Demonstrație practică.</a:t>
            </a:r>
          </a:p>
          <a:p>
            <a:r>
              <a:rPr lang="ro-RO" dirty="0">
                <a:latin typeface="Times New Roman" panose="02020603050405020304" pitchFamily="18" charset="0"/>
                <a:cs typeface="Times New Roman" panose="02020603050405020304" pitchFamily="18" charset="0"/>
              </a:rPr>
              <a:t>Spațiul de proiectare FlexiSee-DS.</a:t>
            </a:r>
          </a:p>
          <a:p>
            <a:r>
              <a:rPr lang="ro-RO" dirty="0">
                <a:latin typeface="Times New Roman" panose="02020603050405020304" pitchFamily="18" charset="0"/>
                <a:cs typeface="Times New Roman" panose="02020603050405020304" pitchFamily="18" charset="0"/>
              </a:rPr>
              <a:t>FlexiSee. Arhitectura Aplicației.</a:t>
            </a:r>
          </a:p>
          <a:p>
            <a:r>
              <a:rPr lang="ro-RO" dirty="0">
                <a:latin typeface="Times New Roman" panose="02020603050405020304" pitchFamily="18" charset="0"/>
                <a:cs typeface="Times New Roman" panose="02020603050405020304" pitchFamily="18" charset="0"/>
              </a:rPr>
              <a:t>FlexiSee. Implementare.</a:t>
            </a:r>
          </a:p>
          <a:p>
            <a:r>
              <a:rPr lang="ro-RO" dirty="0">
                <a:latin typeface="Times New Roman" panose="02020603050405020304" pitchFamily="18" charset="0"/>
                <a:cs typeface="Times New Roman" panose="02020603050405020304" pitchFamily="18" charset="0"/>
              </a:rPr>
              <a:t>FlexiSee. Demonstrație practică.</a:t>
            </a:r>
          </a:p>
          <a:p>
            <a:r>
              <a:rPr lang="ro-RO" dirty="0">
                <a:latin typeface="Times New Roman" panose="02020603050405020304" pitchFamily="18" charset="0"/>
                <a:cs typeface="Times New Roman" panose="02020603050405020304" pitchFamily="18" charset="0"/>
              </a:rPr>
              <a:t>Concluzii</a:t>
            </a:r>
          </a:p>
          <a:p>
            <a:r>
              <a:rPr lang="ro-RO" dirty="0">
                <a:latin typeface="Times New Roman" panose="02020603050405020304" pitchFamily="18" charset="0"/>
                <a:cs typeface="Times New Roman" panose="02020603050405020304" pitchFamily="18" charset="0"/>
              </a:rPr>
              <a:t>Bibliografie</a:t>
            </a:r>
          </a:p>
          <a:p>
            <a:endParaRPr lang="ro-RO"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E48F75C-E993-4D6D-A237-BA82F150A40C}"/>
              </a:ext>
            </a:extLst>
          </p:cNvPr>
          <p:cNvSpPr>
            <a:spLocks noGrp="1"/>
          </p:cNvSpPr>
          <p:nvPr>
            <p:ph type="dt" sz="half" idx="10"/>
          </p:nvPr>
        </p:nvSpPr>
        <p:spPr/>
        <p:txBody>
          <a:bodyPr/>
          <a:lstStyle/>
          <a:p>
            <a:fld id="{099993C9-45F6-41BD-9ECC-4F6DD4AC8461}" type="datetime1">
              <a:rPr lang="ro-RO" smtClean="0"/>
              <a:t>10.05.2020</a:t>
            </a:fld>
            <a:endParaRPr lang="en-US"/>
          </a:p>
        </p:txBody>
      </p:sp>
      <p:sp>
        <p:nvSpPr>
          <p:cNvPr id="5" name="Slide Number Placeholder 4">
            <a:extLst>
              <a:ext uri="{FF2B5EF4-FFF2-40B4-BE49-F238E27FC236}">
                <a16:creationId xmlns:a16="http://schemas.microsoft.com/office/drawing/2014/main" id="{26D1056A-4492-464E-9796-4A40663C8F6E}"/>
              </a:ext>
            </a:extLst>
          </p:cNvPr>
          <p:cNvSpPr>
            <a:spLocks noGrp="1"/>
          </p:cNvSpPr>
          <p:nvPr>
            <p:ph type="sldNum" sz="quarter" idx="12"/>
          </p:nvPr>
        </p:nvSpPr>
        <p:spPr/>
        <p:txBody>
          <a:bodyPr/>
          <a:lstStyle/>
          <a:p>
            <a:fld id="{02FD52A3-C982-41A4-A827-03316EECEEEE}" type="slidenum">
              <a:rPr lang="en-US" smtClean="0"/>
              <a:t>2</a:t>
            </a:fld>
            <a:endParaRPr lang="en-US"/>
          </a:p>
        </p:txBody>
      </p:sp>
    </p:spTree>
    <p:extLst>
      <p:ext uri="{BB962C8B-B14F-4D97-AF65-F5344CB8AC3E}">
        <p14:creationId xmlns:p14="http://schemas.microsoft.com/office/powerpoint/2010/main" val="2048778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D84E-710D-418E-A998-8A8644DB3F52}"/>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Concluzii</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559269-F6F4-4402-8CFC-E1F34F103FBB}"/>
              </a:ext>
            </a:extLst>
          </p:cNvPr>
          <p:cNvSpPr>
            <a:spLocks noGrp="1"/>
          </p:cNvSpPr>
          <p:nvPr>
            <p:ph idx="1"/>
          </p:nvPr>
        </p:nvSpPr>
        <p:spPr>
          <a:xfrm>
            <a:off x="1097280" y="1845733"/>
            <a:ext cx="10058400" cy="4443099"/>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a:t>
            </a:r>
            <a:r>
              <a:rPr lang="ro-RO" dirty="0">
                <a:latin typeface="Times New Roman" panose="02020603050405020304" pitchFamily="18" charset="0"/>
                <a:cs typeface="Times New Roman" panose="02020603050405020304" pitchFamily="18" charset="0"/>
              </a:rPr>
              <a:t> Aplicația de teste unitare acoperă funcționalitatea curentă implementată în aplicația de tip server, în sensul că orice modificare </a:t>
            </a:r>
            <a:r>
              <a:rPr lang="ro-RO" b="1" dirty="0">
                <a:latin typeface="Times New Roman" panose="02020603050405020304" pitchFamily="18" charset="0"/>
                <a:cs typeface="Times New Roman" panose="02020603050405020304" pitchFamily="18" charset="0"/>
              </a:rPr>
              <a:t>eronată</a:t>
            </a:r>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(generată  prin adăugarea de noi funcționalități în proiect) a metodelor actuale va fi „prinsă” și raportată de aplicație.</a:t>
            </a:r>
          </a:p>
          <a:p>
            <a:pPr algn="just"/>
            <a:r>
              <a:rPr lang="ro-RO" dirty="0">
                <a:latin typeface="Times New Roman" panose="02020603050405020304" pitchFamily="18" charset="0"/>
                <a:cs typeface="Times New Roman" panose="02020603050405020304" pitchFamily="18" charset="0"/>
              </a:rPr>
              <a:t>- De asemenea, aplicația de teste unitare poate fi extinsă prin adăugarea de noi scenarii sau teste pentru codul care nu sunt încă teste, lucru ce va duce la un grad mai mare de acoperire a scenariilor anumitor metode din proiect.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Utilitatea aplicațiilor de teste unitare: </a:t>
            </a:r>
            <a:r>
              <a:rPr lang="ro-RO" b="1" dirty="0">
                <a:latin typeface="Times New Roman" panose="02020603050405020304" pitchFamily="18" charset="0"/>
                <a:cs typeface="Times New Roman" panose="02020603050405020304" pitchFamily="18" charset="0"/>
              </a:rPr>
              <a:t>Continuous Integration</a:t>
            </a:r>
            <a:r>
              <a:rPr lang="ro-RO" dirty="0">
                <a:latin typeface="Times New Roman" panose="02020603050405020304" pitchFamily="18" charset="0"/>
                <a:cs typeface="Times New Roman" panose="02020603050405020304" pitchFamily="18" charset="0"/>
              </a:rPr>
              <a:t>. Despre CI, Microsoft afirmă: „</a:t>
            </a:r>
            <a:r>
              <a:rPr lang="en-US" i="1" dirty="0">
                <a:latin typeface="Times New Roman" panose="02020603050405020304" pitchFamily="18" charset="0"/>
                <a:cs typeface="Times New Roman" panose="02020603050405020304" pitchFamily="18" charset="0"/>
              </a:rPr>
              <a:t>Continuous Integration (CI) is the process of automating the build and testing of code every time a team member commits changes to version control. CI encourages developers to share their code and </a:t>
            </a:r>
            <a:r>
              <a:rPr lang="en-US" sz="2300" b="1" i="1" dirty="0">
                <a:latin typeface="Times New Roman" panose="02020603050405020304" pitchFamily="18" charset="0"/>
                <a:cs typeface="Times New Roman" panose="02020603050405020304" pitchFamily="18" charset="0"/>
              </a:rPr>
              <a:t>unit tests </a:t>
            </a:r>
            <a:r>
              <a:rPr lang="en-US" i="1" dirty="0">
                <a:latin typeface="Times New Roman" panose="02020603050405020304" pitchFamily="18" charset="0"/>
                <a:cs typeface="Times New Roman" panose="02020603050405020304" pitchFamily="18" charset="0"/>
              </a:rPr>
              <a:t>by merging their changes into a shared version control repository after every small task completion.</a:t>
            </a:r>
            <a:r>
              <a:rPr lang="ro-RO"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[5]</a:t>
            </a:r>
            <a:endParaRPr lang="ro-RO" dirty="0">
              <a:latin typeface="Times New Roman" panose="02020603050405020304" pitchFamily="18" charset="0"/>
              <a:cs typeface="Times New Roman" panose="02020603050405020304" pitchFamily="18" charset="0"/>
            </a:endParaRPr>
          </a:p>
          <a:p>
            <a:pPr algn="just"/>
            <a:r>
              <a:rPr lang="ro-RO" dirty="0">
                <a:latin typeface="Times New Roman" panose="02020603050405020304" pitchFamily="18" charset="0"/>
                <a:cs typeface="Times New Roman" panose="02020603050405020304" pitchFamily="18" charset="0"/>
              </a:rPr>
              <a:t>- Aplicația de teste unitare a fost verificată în ceea ce privește managementul memoriei cu ajutorul instrumentelor: </a:t>
            </a:r>
            <a:r>
              <a:rPr lang="ro-RO" i="1" dirty="0">
                <a:latin typeface="Times New Roman" panose="02020603050405020304" pitchFamily="18" charset="0"/>
                <a:cs typeface="Times New Roman" panose="02020603050405020304" pitchFamily="18" charset="0"/>
              </a:rPr>
              <a:t>valgrind</a:t>
            </a:r>
            <a:r>
              <a:rPr lang="ro-RO" dirty="0">
                <a:latin typeface="Times New Roman" panose="02020603050405020304" pitchFamily="18" charset="0"/>
                <a:cs typeface="Times New Roman" panose="02020603050405020304" pitchFamily="18" charset="0"/>
              </a:rPr>
              <a:t>, </a:t>
            </a:r>
            <a:r>
              <a:rPr lang="ro-RO" i="1" dirty="0">
                <a:latin typeface="Times New Roman" panose="02020603050405020304" pitchFamily="18" charset="0"/>
                <a:cs typeface="Times New Roman" panose="02020603050405020304" pitchFamily="18" charset="0"/>
              </a:rPr>
              <a:t>UndefinedSanitizer</a:t>
            </a:r>
            <a:r>
              <a:rPr lang="ro-RO" dirty="0">
                <a:latin typeface="Times New Roman" panose="02020603050405020304" pitchFamily="18" charset="0"/>
                <a:cs typeface="Times New Roman" panose="02020603050405020304" pitchFamily="18" charset="0"/>
              </a:rPr>
              <a:t> și respectiv </a:t>
            </a:r>
            <a:r>
              <a:rPr lang="ro-RO" i="1" dirty="0">
                <a:latin typeface="Times New Roman" panose="02020603050405020304" pitchFamily="18" charset="0"/>
                <a:cs typeface="Times New Roman" panose="02020603050405020304" pitchFamily="18" charset="0"/>
              </a:rPr>
              <a:t>AddressSanitizer</a:t>
            </a:r>
            <a:r>
              <a:rPr lang="ro-RO" dirty="0">
                <a:latin typeface="Times New Roman" panose="02020603050405020304" pitchFamily="18" charset="0"/>
                <a:cs typeface="Times New Roman" panose="02020603050405020304" pitchFamily="18" charset="0"/>
              </a:rPr>
              <a:t>. Detalii despre aceste unelte se găsesc în lucrarea </a:t>
            </a:r>
            <a:r>
              <a:rPr lang="ro-RO" i="1" dirty="0">
                <a:latin typeface="Times New Roman" panose="02020603050405020304" pitchFamily="18" charset="0"/>
                <a:cs typeface="Times New Roman" panose="02020603050405020304" pitchFamily="18" charset="0"/>
              </a:rPr>
              <a:t>„Managementul memoriei și al firelor de execuție al unui program scris în C++”, </a:t>
            </a:r>
            <a:r>
              <a:rPr lang="ro-RO" dirty="0">
                <a:latin typeface="Times New Roman" panose="02020603050405020304" pitchFamily="18" charset="0"/>
                <a:cs typeface="Times New Roman" panose="02020603050405020304" pitchFamily="18" charset="0"/>
              </a:rPr>
              <a:t>ElStud 2018.</a:t>
            </a:r>
            <a:endParaRPr lang="en-US" i="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FCBEC9D-B9F1-4B25-A863-A19B837271AC}"/>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8A8A8188-D6C0-4F4A-A3F5-312220796B49}"/>
              </a:ext>
            </a:extLst>
          </p:cNvPr>
          <p:cNvSpPr>
            <a:spLocks noGrp="1"/>
          </p:cNvSpPr>
          <p:nvPr>
            <p:ph type="sldNum" sz="quarter" idx="12"/>
          </p:nvPr>
        </p:nvSpPr>
        <p:spPr/>
        <p:txBody>
          <a:bodyPr/>
          <a:lstStyle/>
          <a:p>
            <a:fld id="{02FD52A3-C982-41A4-A827-03316EECEEEE}" type="slidenum">
              <a:rPr lang="en-US" smtClean="0"/>
              <a:t>20</a:t>
            </a:fld>
            <a:endParaRPr lang="en-US"/>
          </a:p>
        </p:txBody>
      </p:sp>
    </p:spTree>
    <p:extLst>
      <p:ext uri="{BB962C8B-B14F-4D97-AF65-F5344CB8AC3E}">
        <p14:creationId xmlns:p14="http://schemas.microsoft.com/office/powerpoint/2010/main" val="690672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10BD-2F07-4392-8917-40CED17EC1F2}"/>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Bibliografie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5C94509-8ECB-453C-AB54-F4F8949AF703}"/>
              </a:ext>
            </a:extLst>
          </p:cNvPr>
          <p:cNvSpPr>
            <a:spLocks noGrp="1"/>
          </p:cNvSpPr>
          <p:nvPr>
            <p:ph idx="1"/>
          </p:nvPr>
        </p:nvSpPr>
        <p:spPr/>
        <p:txBody>
          <a:bodyPr/>
          <a:lstStyle/>
          <a:p>
            <a:r>
              <a:rPr lang="ro-RO" dirty="0">
                <a:latin typeface="Times New Roman" panose="02020603050405020304" pitchFamily="18" charset="0"/>
                <a:cs typeface="Times New Roman" panose="02020603050405020304" pitchFamily="18" charset="0"/>
              </a:rPr>
              <a:t>[1] - </a:t>
            </a:r>
            <a:r>
              <a:rPr lang="ro-RO" i="1" dirty="0">
                <a:latin typeface="Times New Roman" panose="02020603050405020304" pitchFamily="18" charset="0"/>
                <a:cs typeface="Times New Roman" panose="02020603050405020304" pitchFamily="18" charset="0"/>
              </a:rPr>
              <a:t>Documentația oficială CMake</a:t>
            </a:r>
            <a:r>
              <a:rPr lang="ro-RO"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hlinkClick r:id="rId2"/>
              </a:rPr>
              <a:t>https://cmake.org/</a:t>
            </a:r>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 (resursă online accesată în Aprilie 2018)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a:t>
            </a:r>
            <a:r>
              <a:rPr lang="ro-RO" dirty="0">
                <a:latin typeface="Times New Roman" panose="02020603050405020304" pitchFamily="18" charset="0"/>
                <a:cs typeface="Times New Roman" panose="02020603050405020304" pitchFamily="18" charset="0"/>
              </a:rPr>
              <a:t>- </a:t>
            </a:r>
            <a:r>
              <a:rPr lang="ro-RO" i="1" dirty="0">
                <a:latin typeface="Times New Roman" panose="02020603050405020304" pitchFamily="18" charset="0"/>
                <a:cs typeface="Times New Roman" panose="02020603050405020304" pitchFamily="18" charset="0"/>
              </a:rPr>
              <a:t>Documentația oficială Protocol Buffers, Google</a:t>
            </a:r>
            <a:r>
              <a:rPr lang="ro-RO"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hlinkClick r:id="rId3"/>
              </a:rPr>
              <a:t>https://developers.google.com/protocolbuffers/?hl=ro/</a:t>
            </a:r>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 (resursă online accesată în Mai 2018)</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[3] - </a:t>
            </a:r>
            <a:r>
              <a:rPr lang="ro-RO" i="1" dirty="0">
                <a:latin typeface="Times New Roman" panose="02020603050405020304" pitchFamily="18" charset="0"/>
                <a:cs typeface="Times New Roman" panose="02020603050405020304" pitchFamily="18" charset="0"/>
              </a:rPr>
              <a:t>Documentația oficială Google Test</a:t>
            </a:r>
            <a:r>
              <a:rPr lang="ro-RO"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hlinkClick r:id="rId4"/>
              </a:rPr>
              <a:t>https://github.com/google/googletest/</a:t>
            </a:r>
            <a:r>
              <a:rPr lang="en-US"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rPr>
              <a:t> (resursă online accesată în Mai 2018</a:t>
            </a:r>
            <a:r>
              <a:rPr lang="en-US" dirty="0">
                <a:latin typeface="Times New Roman" panose="02020603050405020304" pitchFamily="18" charset="0"/>
                <a:cs typeface="Times New Roman" panose="02020603050405020304" pitchFamily="18" charset="0"/>
              </a:rPr>
              <a:t>)</a:t>
            </a:r>
            <a:r>
              <a:rPr lang="ro-RO"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[4] - </a:t>
            </a:r>
            <a:r>
              <a:rPr lang="ro-RO" i="1" dirty="0">
                <a:latin typeface="Times New Roman" panose="02020603050405020304" pitchFamily="18" charset="0"/>
                <a:cs typeface="Times New Roman" panose="02020603050405020304" pitchFamily="18" charset="0"/>
              </a:rPr>
              <a:t>Documentația oficială Google Mock</a:t>
            </a:r>
            <a:r>
              <a:rPr lang="ro-RO"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hlinkClick r:id="rId5"/>
              </a:rPr>
              <a:t>https://github.com/google/googletest/blob/master/googlemock/README.md</a:t>
            </a:r>
            <a:r>
              <a:rPr lang="ro-RO" dirty="0">
                <a:latin typeface="Times New Roman" panose="02020603050405020304" pitchFamily="18" charset="0"/>
                <a:cs typeface="Times New Roman" panose="02020603050405020304" pitchFamily="18" charset="0"/>
              </a:rPr>
              <a:t>  (resursă online accesată în Mai 2018</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[5] – </a:t>
            </a:r>
            <a:r>
              <a:rPr lang="ro-RO" i="1" dirty="0">
                <a:latin typeface="Times New Roman" panose="02020603050405020304" pitchFamily="18" charset="0"/>
                <a:cs typeface="Times New Roman" panose="02020603050405020304" pitchFamily="18" charset="0"/>
              </a:rPr>
              <a:t>Platforma oficială Microsoft</a:t>
            </a:r>
            <a:r>
              <a:rPr lang="ro-RO" dirty="0">
                <a:latin typeface="Times New Roman" panose="02020603050405020304" pitchFamily="18" charset="0"/>
                <a:cs typeface="Times New Roman" panose="02020603050405020304" pitchFamily="18" charset="0"/>
              </a:rPr>
              <a:t>: </a:t>
            </a:r>
            <a:r>
              <a:rPr lang="ro-RO" dirty="0">
                <a:latin typeface="Times New Roman" panose="02020603050405020304" pitchFamily="18" charset="0"/>
                <a:cs typeface="Times New Roman" panose="02020603050405020304" pitchFamily="18" charset="0"/>
                <a:hlinkClick r:id="rId6"/>
              </a:rPr>
              <a:t>https://docs.microsoft.com/en-us/azure/devops/what-is-continuous-integration/</a:t>
            </a:r>
            <a:r>
              <a:rPr lang="ro-RO" dirty="0">
                <a:latin typeface="Times New Roman" panose="02020603050405020304" pitchFamily="18" charset="0"/>
                <a:cs typeface="Times New Roman" panose="02020603050405020304" pitchFamily="18" charset="0"/>
              </a:rPr>
              <a:t> (resursă online accesată în Iulie 2018)</a:t>
            </a:r>
            <a:endParaRPr lang="ro-RO" i="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18BF033-DE2E-4B71-9EFF-67B1E3D07B7C}"/>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39A830C4-A6E5-40BF-A6C3-78D2702DC54E}"/>
              </a:ext>
            </a:extLst>
          </p:cNvPr>
          <p:cNvSpPr>
            <a:spLocks noGrp="1"/>
          </p:cNvSpPr>
          <p:nvPr>
            <p:ph type="sldNum" sz="quarter" idx="12"/>
          </p:nvPr>
        </p:nvSpPr>
        <p:spPr/>
        <p:txBody>
          <a:bodyPr/>
          <a:lstStyle/>
          <a:p>
            <a:fld id="{02FD52A3-C982-41A4-A827-03316EECEEEE}" type="slidenum">
              <a:rPr lang="en-US" smtClean="0"/>
              <a:t>21</a:t>
            </a:fld>
            <a:endParaRPr lang="en-US"/>
          </a:p>
        </p:txBody>
      </p:sp>
    </p:spTree>
    <p:extLst>
      <p:ext uri="{BB962C8B-B14F-4D97-AF65-F5344CB8AC3E}">
        <p14:creationId xmlns:p14="http://schemas.microsoft.com/office/powerpoint/2010/main" val="1069556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CE9CC-6931-47A2-879B-FCC00C1B93F1}"/>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Introducere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6F959C-0555-41D1-BC9B-37790A9AEF1F}"/>
              </a:ext>
            </a:extLst>
          </p:cNvPr>
          <p:cNvSpPr>
            <a:spLocks noGrp="1"/>
          </p:cNvSpPr>
          <p:nvPr>
            <p:ph idx="1"/>
          </p:nvPr>
        </p:nvSpPr>
        <p:spPr/>
        <p:txBody>
          <a:bodyPr/>
          <a:lstStyle/>
          <a:p>
            <a:r>
              <a:rPr lang="ro-RO" dirty="0">
                <a:latin typeface="Times New Roman" panose="02020603050405020304" pitchFamily="18" charset="0"/>
                <a:cs typeface="Times New Roman" panose="02020603050405020304" pitchFamily="18" charset="0"/>
              </a:rPr>
              <a:t>Contribuții în domeniul realității augmentate/augmediate, cuantificate prin 2 articole științifice. Ambele aplicații au fost implementate pentru dispozitivul Microsoft HoloLens, versiuinea 1.</a:t>
            </a:r>
          </a:p>
          <a:p>
            <a:r>
              <a:rPr lang="ro-RO" dirty="0">
                <a:latin typeface="Times New Roman" panose="02020603050405020304" pitchFamily="18" charset="0"/>
                <a:cs typeface="Times New Roman" panose="02020603050405020304" pitchFamily="18" charset="0"/>
              </a:rPr>
              <a:t>1. Sistem pentru navigarea ierarhică a conținutului de realitată mixtă în spații inteligente, sau pe scurt Desktop 3D. Stadiul actual al cercetărilor surpind doar o </a:t>
            </a:r>
            <a:r>
              <a:rPr lang="ro-RO" i="1" dirty="0">
                <a:latin typeface="Times New Roman" panose="02020603050405020304" pitchFamily="18" charset="0"/>
                <a:cs typeface="Times New Roman" panose="02020603050405020304" pitchFamily="18" charset="0"/>
              </a:rPr>
              <a:t>transpunere </a:t>
            </a:r>
            <a:r>
              <a:rPr lang="ro-RO" dirty="0">
                <a:latin typeface="Times New Roman" panose="02020603050405020304" pitchFamily="18" charset="0"/>
                <a:cs typeface="Times New Roman" panose="02020603050405020304" pitchFamily="18" charset="0"/>
              </a:rPr>
              <a:t>a conținutului digital din 2D în 3D, desktop-ul  3D fiind doar o serie de butoane, liste, meniuri etc în Realitate Augmentată/Mixtă. Am propus un model nou de vizualizare a datelor.</a:t>
            </a:r>
          </a:p>
          <a:p>
            <a:r>
              <a:rPr lang="ro-RO" i="1" dirty="0">
                <a:latin typeface="Times New Roman" panose="02020603050405020304" pitchFamily="18" charset="0"/>
                <a:cs typeface="Times New Roman" panose="02020603050405020304" pitchFamily="18" charset="0"/>
              </a:rPr>
              <a:t>2.  </a:t>
            </a:r>
            <a:r>
              <a:rPr lang="ro-RO" dirty="0">
                <a:latin typeface="Times New Roman" panose="02020603050405020304" pitchFamily="18" charset="0"/>
                <a:cs typeface="Times New Roman" panose="02020603050405020304" pitchFamily="18" charset="0"/>
              </a:rPr>
              <a:t>FlexiSee – Configurare flexibilă, personalizare și control a vederii augmentate și mediate pentru utilizatori ai dispozitivelor inteligente de ochelari. Stadiul actual al acestui subiect este reprezentat de o serie de aplicații de tip FlexiSee cu o flexibilitate și un grad de personalizare extrem de redus. Am propus un spațiu de proiectare FlexiSee-DS pentru a evalua flexibilitatea aplicațiilor, dar și o aplicație ce implementează diverse filtre ce vor fi setate de asistentul de vedere dintr-o interfață grafică web.</a:t>
            </a:r>
            <a:endParaRPr lang="ro-RO" i="1"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A51DFA5-D7CF-4093-851E-12EF04DDA1C5}"/>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418CAA20-447C-4429-8770-AE39AA907A9F}"/>
              </a:ext>
            </a:extLst>
          </p:cNvPr>
          <p:cNvSpPr>
            <a:spLocks noGrp="1"/>
          </p:cNvSpPr>
          <p:nvPr>
            <p:ph type="sldNum" sz="quarter" idx="12"/>
          </p:nvPr>
        </p:nvSpPr>
        <p:spPr/>
        <p:txBody>
          <a:bodyPr/>
          <a:lstStyle/>
          <a:p>
            <a:fld id="{02FD52A3-C982-41A4-A827-03316EECEEEE}" type="slidenum">
              <a:rPr lang="en-US" smtClean="0"/>
              <a:t>3</a:t>
            </a:fld>
            <a:endParaRPr lang="en-US"/>
          </a:p>
        </p:txBody>
      </p:sp>
    </p:spTree>
    <p:extLst>
      <p:ext uri="{BB962C8B-B14F-4D97-AF65-F5344CB8AC3E}">
        <p14:creationId xmlns:p14="http://schemas.microsoft.com/office/powerpoint/2010/main" val="1370580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67B1-2C64-4E84-8ED7-8D61F90B800F}"/>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Desktop 3D. Concept.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099826-B0F6-480C-A8EB-6CAE1A9A4883}"/>
              </a:ext>
            </a:extLst>
          </p:cNvPr>
          <p:cNvSpPr>
            <a:spLocks noGrp="1"/>
          </p:cNvSpPr>
          <p:nvPr>
            <p:ph idx="1"/>
          </p:nvPr>
        </p:nvSpPr>
        <p:spPr>
          <a:xfrm>
            <a:off x="1097280" y="1896893"/>
            <a:ext cx="10771258" cy="3608961"/>
          </a:xfrm>
        </p:spPr>
        <p:txBody>
          <a:bodyPr/>
          <a:lstStyle/>
          <a:p>
            <a:pPr algn="just"/>
            <a:r>
              <a:rPr lang="ro-RO" dirty="0">
                <a:latin typeface="Times New Roman" panose="02020603050405020304" pitchFamily="18" charset="0"/>
                <a:cs typeface="Times New Roman" panose="02020603050405020304" pitchFamily="18" charset="0"/>
              </a:rPr>
              <a:t>Desktop 3D – Multitudine de realități augmentate suprapuse peste aceeași realitate fizică. Acestea sunt reprezentate printr-o serie de sfere semi-transparente (reprezentând conceptul de director) ce pot conține sau nu fișiere, reprezentate prin obiecte precum: fructe, cufere, mașini. </a:t>
            </a:r>
          </a:p>
          <a:p>
            <a:pPr algn="just"/>
            <a:r>
              <a:rPr lang="ro-RO" dirty="0">
                <a:latin typeface="Times New Roman" panose="02020603050405020304" pitchFamily="18" charset="0"/>
                <a:cs typeface="Times New Roman" panose="02020603050405020304" pitchFamily="18" charset="0"/>
              </a:rPr>
              <a:t>Accesarea Datelor. Se realizează prin gestul AirTap executat corect în fața camerelor dispozitivului. Același gest pentru input, cât și pentru output. </a:t>
            </a:r>
          </a:p>
          <a:p>
            <a:pPr marL="457200" indent="-457200" algn="just">
              <a:buFont typeface="+mj-lt"/>
              <a:buAutoNum type="arabicPeriod"/>
            </a:pPr>
            <a:r>
              <a:rPr lang="ro-RO" dirty="0">
                <a:latin typeface="Times New Roman" panose="02020603050405020304" pitchFamily="18" charset="0"/>
                <a:cs typeface="Times New Roman" panose="02020603050405020304" pitchFamily="18" charset="0"/>
              </a:rPr>
              <a:t>Dacă se execută gestul pe un director, va fi o operație de intrare în respectivul director.</a:t>
            </a:r>
          </a:p>
          <a:p>
            <a:pPr marL="457200" indent="-457200" algn="just">
              <a:buFont typeface="+mj-lt"/>
              <a:buAutoNum type="arabicPeriod"/>
            </a:pPr>
            <a:r>
              <a:rPr lang="ro-RO" dirty="0">
                <a:latin typeface="Times New Roman" panose="02020603050405020304" pitchFamily="18" charset="0"/>
                <a:cs typeface="Times New Roman" panose="02020603050405020304" pitchFamily="18" charset="0"/>
              </a:rPr>
              <a:t>Dacă gestul se execută pe un fișier, se va reveni la nivelul anterior.</a:t>
            </a:r>
          </a:p>
          <a:p>
            <a:pPr marL="0" indent="0" algn="just">
              <a:buNone/>
            </a:pPr>
            <a:r>
              <a:rPr lang="ro-RO" dirty="0">
                <a:latin typeface="Times New Roman" panose="02020603050405020304" pitchFamily="18" charset="0"/>
                <a:cs typeface="Times New Roman" panose="02020603050405020304" pitchFamily="18" charset="0"/>
              </a:rPr>
              <a:t>(1) + (2) =</a:t>
            </a:r>
            <a:r>
              <a:rPr lang="en-US" dirty="0">
                <a:latin typeface="Times New Roman" panose="02020603050405020304" pitchFamily="18" charset="0"/>
                <a:cs typeface="Times New Roman" panose="02020603050405020304" pitchFamily="18" charset="0"/>
              </a:rPr>
              <a:t>&gt; Model de </a:t>
            </a:r>
            <a:r>
              <a:rPr lang="en-US" dirty="0" err="1">
                <a:latin typeface="Times New Roman" panose="02020603050405020304" pitchFamily="18" charset="0"/>
                <a:cs typeface="Times New Roman" panose="02020603050405020304" pitchFamily="18" charset="0"/>
              </a:rPr>
              <a:t>ierarhie</a:t>
            </a:r>
            <a:r>
              <a:rPr lang="en-US" dirty="0">
                <a:latin typeface="Times New Roman" panose="02020603050405020304" pitchFamily="18" charset="0"/>
                <a:cs typeface="Times New Roman" panose="02020603050405020304" pitchFamily="18" charset="0"/>
              </a:rPr>
              <a:t> banal</a:t>
            </a:r>
            <a:r>
              <a:rPr lang="ro-RO" dirty="0">
                <a:latin typeface="Times New Roman" panose="02020603050405020304" pitchFamily="18" charset="0"/>
                <a:cs typeface="Times New Roman" panose="02020603050405020304" pitchFamily="18" charset="0"/>
              </a:rPr>
              <a:t>ă, reprezentat de doar două niveluri.</a:t>
            </a:r>
          </a:p>
        </p:txBody>
      </p:sp>
      <p:sp>
        <p:nvSpPr>
          <p:cNvPr id="4" name="Date Placeholder 3">
            <a:extLst>
              <a:ext uri="{FF2B5EF4-FFF2-40B4-BE49-F238E27FC236}">
                <a16:creationId xmlns:a16="http://schemas.microsoft.com/office/drawing/2014/main" id="{8AE2B093-8E5B-444D-B514-64F0AC5B0E83}"/>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59BD5438-566F-4A60-93CF-C25044424F23}"/>
              </a:ext>
            </a:extLst>
          </p:cNvPr>
          <p:cNvSpPr>
            <a:spLocks noGrp="1"/>
          </p:cNvSpPr>
          <p:nvPr>
            <p:ph type="sldNum" sz="quarter" idx="12"/>
          </p:nvPr>
        </p:nvSpPr>
        <p:spPr/>
        <p:txBody>
          <a:bodyPr/>
          <a:lstStyle/>
          <a:p>
            <a:fld id="{02FD52A3-C982-41A4-A827-03316EECEEEE}" type="slidenum">
              <a:rPr lang="en-US" smtClean="0"/>
              <a:t>4</a:t>
            </a:fld>
            <a:endParaRPr lang="en-US"/>
          </a:p>
        </p:txBody>
      </p:sp>
    </p:spTree>
    <p:extLst>
      <p:ext uri="{BB962C8B-B14F-4D97-AF65-F5344CB8AC3E}">
        <p14:creationId xmlns:p14="http://schemas.microsoft.com/office/powerpoint/2010/main" val="1926167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67B1-2C64-4E84-8ED7-8D61F90B800F}"/>
              </a:ext>
            </a:extLst>
          </p:cNvPr>
          <p:cNvSpPr>
            <a:spLocks noGrp="1"/>
          </p:cNvSpPr>
          <p:nvPr>
            <p:ph type="title"/>
          </p:nvPr>
        </p:nvSpPr>
        <p:spPr/>
        <p:txBody>
          <a:bodyPr>
            <a:normAutofit fontScale="90000"/>
          </a:bodyPr>
          <a:lstStyle/>
          <a:p>
            <a:r>
              <a:rPr lang="ro-RO" dirty="0">
                <a:latin typeface="Times New Roman" panose="02020603050405020304" pitchFamily="18" charset="0"/>
                <a:cs typeface="Times New Roman" panose="02020603050405020304" pitchFamily="18" charset="0"/>
              </a:rPr>
              <a:t>Desktop 3D. Impresiile utilizatorilor prezenți la o prezentare publică a aplicației.</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099826-B0F6-480C-A8EB-6CAE1A9A4883}"/>
              </a:ext>
            </a:extLst>
          </p:cNvPr>
          <p:cNvSpPr>
            <a:spLocks noGrp="1"/>
          </p:cNvSpPr>
          <p:nvPr>
            <p:ph idx="1"/>
          </p:nvPr>
        </p:nvSpPr>
        <p:spPr>
          <a:xfrm>
            <a:off x="1097280" y="1896893"/>
            <a:ext cx="10771258" cy="3608961"/>
          </a:xfrm>
        </p:spPr>
        <p:txBody>
          <a:bodyPr/>
          <a:lstStyle/>
          <a:p>
            <a:pPr algn="just"/>
            <a:r>
              <a:rPr lang="ro-RO" dirty="0">
                <a:latin typeface="Times New Roman" panose="02020603050405020304" pitchFamily="18" charset="0"/>
                <a:cs typeface="Times New Roman" panose="02020603050405020304" pitchFamily="18" charset="0"/>
              </a:rPr>
              <a:t>În urma unei expoziții publice a aplicației (NU un expriment controlat), concluziile/impedimentele utilizatorilor au fost următoarele:</a:t>
            </a:r>
          </a:p>
          <a:p>
            <a:pPr algn="just"/>
            <a:r>
              <a:rPr lang="ro-RO" dirty="0">
                <a:latin typeface="Times New Roman" panose="02020603050405020304" pitchFamily="18" charset="0"/>
                <a:cs typeface="Times New Roman" panose="02020603050405020304" pitchFamily="18" charset="0"/>
              </a:rPr>
              <a:t>1. Nu puteau deduce că ceea ce văd seamănă cu un Desktop.</a:t>
            </a:r>
          </a:p>
          <a:p>
            <a:pPr algn="just"/>
            <a:r>
              <a:rPr lang="ro-RO" dirty="0">
                <a:latin typeface="Times New Roman" panose="02020603050405020304" pitchFamily="18" charset="0"/>
                <a:cs typeface="Times New Roman" panose="02020603050405020304" pitchFamily="18" charset="0"/>
              </a:rPr>
              <a:t>2. Unii executau corect gestul, dar nu în fața camerei. Rezultat: Nimic.</a:t>
            </a:r>
          </a:p>
          <a:p>
            <a:pPr algn="just"/>
            <a:r>
              <a:rPr lang="ro-RO" dirty="0">
                <a:latin typeface="Times New Roman" panose="02020603050405020304" pitchFamily="18" charset="0"/>
                <a:cs typeface="Times New Roman" panose="02020603050405020304" pitchFamily="18" charset="0"/>
              </a:rPr>
              <a:t>3. Unii utilizatori poziționau degetele în fața camerei, dar nu reușeau să execute corect gestul. Rezultat: Nimic.</a:t>
            </a:r>
          </a:p>
        </p:txBody>
      </p:sp>
      <p:sp>
        <p:nvSpPr>
          <p:cNvPr id="4" name="Date Placeholder 3">
            <a:extLst>
              <a:ext uri="{FF2B5EF4-FFF2-40B4-BE49-F238E27FC236}">
                <a16:creationId xmlns:a16="http://schemas.microsoft.com/office/drawing/2014/main" id="{8AE2B093-8E5B-444D-B514-64F0AC5B0E83}"/>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59BD5438-566F-4A60-93CF-C25044424F23}"/>
              </a:ext>
            </a:extLst>
          </p:cNvPr>
          <p:cNvSpPr>
            <a:spLocks noGrp="1"/>
          </p:cNvSpPr>
          <p:nvPr>
            <p:ph type="sldNum" sz="quarter" idx="12"/>
          </p:nvPr>
        </p:nvSpPr>
        <p:spPr/>
        <p:txBody>
          <a:bodyPr/>
          <a:lstStyle/>
          <a:p>
            <a:fld id="{02FD52A3-C982-41A4-A827-03316EECEEEE}" type="slidenum">
              <a:rPr lang="en-US" smtClean="0"/>
              <a:t>5</a:t>
            </a:fld>
            <a:endParaRPr lang="en-US"/>
          </a:p>
        </p:txBody>
      </p:sp>
    </p:spTree>
    <p:extLst>
      <p:ext uri="{BB962C8B-B14F-4D97-AF65-F5344CB8AC3E}">
        <p14:creationId xmlns:p14="http://schemas.microsoft.com/office/powerpoint/2010/main" val="412055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4E4E2-8013-42AD-8968-182760DC754A}"/>
              </a:ext>
            </a:extLst>
          </p:cNvPr>
          <p:cNvSpPr>
            <a:spLocks noGrp="1"/>
          </p:cNvSpPr>
          <p:nvPr>
            <p:ph type="title"/>
          </p:nvPr>
        </p:nvSpPr>
        <p:spPr/>
        <p:txBody>
          <a:bodyPr/>
          <a:lstStyle/>
          <a:p>
            <a:r>
              <a:rPr lang="ro-RO" dirty="0">
                <a:latin typeface="Times New Roman" panose="02020603050405020304" pitchFamily="18" charset="0"/>
                <a:cs typeface="Times New Roman" panose="02020603050405020304" pitchFamily="18" charset="0"/>
              </a:rPr>
              <a:t>Desktop 3D. Implementare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8B19C60-3FDB-45C6-806C-CF151898B8C6}"/>
              </a:ext>
            </a:extLst>
          </p:cNvPr>
          <p:cNvSpPr>
            <a:spLocks noGrp="1"/>
          </p:cNvSpPr>
          <p:nvPr>
            <p:ph idx="1"/>
          </p:nvPr>
        </p:nvSpPr>
        <p:spPr>
          <a:xfrm>
            <a:off x="1167318" y="1825625"/>
            <a:ext cx="10186481" cy="2065439"/>
          </a:xfrm>
        </p:spPr>
        <p:txBody>
          <a:bodyPr/>
          <a:lstStyle/>
          <a:p>
            <a:pPr marL="0" indent="0" algn="just">
              <a:buNone/>
            </a:pPr>
            <a:r>
              <a:rPr lang="ro-RO" dirty="0">
                <a:latin typeface="Times New Roman" panose="02020603050405020304" pitchFamily="18" charset="0"/>
                <a:cs typeface="Times New Roman" panose="02020603050405020304" pitchFamily="18" charset="0"/>
              </a:rPr>
              <a:t>Aplicația a fost proiectată în Unity3D, iar scripturile au fost scrise in limbajul C#, utilizând Visual Studio 2017 drept IDE. Cel mai important aspect este constituit de implementarea gestului AirTap.</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11A078B2-74ED-467D-B006-4C44CA847B28}"/>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DD035378-FBF7-4A32-B257-69DA70D534FB}"/>
              </a:ext>
            </a:extLst>
          </p:cNvPr>
          <p:cNvSpPr>
            <a:spLocks noGrp="1"/>
          </p:cNvSpPr>
          <p:nvPr>
            <p:ph type="sldNum" sz="quarter" idx="12"/>
          </p:nvPr>
        </p:nvSpPr>
        <p:spPr/>
        <p:txBody>
          <a:bodyPr/>
          <a:lstStyle/>
          <a:p>
            <a:fld id="{02FD52A3-C982-41A4-A827-03316EECEEEE}" type="slidenum">
              <a:rPr lang="en-US" smtClean="0"/>
              <a:t>6</a:t>
            </a:fld>
            <a:endParaRPr lang="en-US"/>
          </a:p>
        </p:txBody>
      </p:sp>
      <p:pic>
        <p:nvPicPr>
          <p:cNvPr id="1026" name="Picture 6">
            <a:extLst>
              <a:ext uri="{FF2B5EF4-FFF2-40B4-BE49-F238E27FC236}">
                <a16:creationId xmlns:a16="http://schemas.microsoft.com/office/drawing/2014/main" id="{57B7C52C-B3C2-457D-AF6C-19F5DDFC1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672" y="2583940"/>
            <a:ext cx="8036655" cy="344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9240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D7EB-A72F-4D93-A4AB-EA1B94447550}"/>
              </a:ext>
            </a:extLst>
          </p:cNvPr>
          <p:cNvSpPr>
            <a:spLocks noGrp="1"/>
          </p:cNvSpPr>
          <p:nvPr>
            <p:ph type="title"/>
          </p:nvPr>
        </p:nvSpPr>
        <p:spPr>
          <a:xfrm>
            <a:off x="1097280" y="648990"/>
            <a:ext cx="10058400" cy="968440"/>
          </a:xfrm>
        </p:spPr>
        <p:txBody>
          <a:bodyPr/>
          <a:lstStyle/>
          <a:p>
            <a:r>
              <a:rPr lang="ro-RO" dirty="0">
                <a:latin typeface="Times New Roman" panose="02020603050405020304" pitchFamily="18" charset="0"/>
                <a:cs typeface="Times New Roman" panose="02020603050405020304" pitchFamily="18" charset="0"/>
              </a:rPr>
              <a:t>Desktop 3D. Demonstrație practică</a:t>
            </a:r>
            <a:endParaRPr lang="en-US" dirty="0">
              <a:latin typeface="Times New Roman" panose="02020603050405020304" pitchFamily="18" charset="0"/>
              <a:cs typeface="Times New Roman" panose="02020603050405020304" pitchFamily="18" charset="0"/>
            </a:endParaRPr>
          </a:p>
        </p:txBody>
      </p:sp>
      <p:pic>
        <p:nvPicPr>
          <p:cNvPr id="7" name="20190725_202938_HoloLens">
            <a:hlinkClick r:id="" action="ppaction://media"/>
            <a:extLst>
              <a:ext uri="{FF2B5EF4-FFF2-40B4-BE49-F238E27FC236}">
                <a16:creationId xmlns:a16="http://schemas.microsoft.com/office/drawing/2014/main" id="{01CA4D60-25B7-4C51-A01C-2DA55486AA6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51113" y="1847850"/>
            <a:ext cx="7150100" cy="4021138"/>
          </a:xfrm>
        </p:spPr>
      </p:pic>
      <p:sp>
        <p:nvSpPr>
          <p:cNvPr id="4" name="Date Placeholder 3">
            <a:extLst>
              <a:ext uri="{FF2B5EF4-FFF2-40B4-BE49-F238E27FC236}">
                <a16:creationId xmlns:a16="http://schemas.microsoft.com/office/drawing/2014/main" id="{16B35B3F-2F48-4026-AE0E-45A5732A7565}"/>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8827C21E-E080-4DBD-B446-CAB6323801B4}"/>
              </a:ext>
            </a:extLst>
          </p:cNvPr>
          <p:cNvSpPr>
            <a:spLocks noGrp="1"/>
          </p:cNvSpPr>
          <p:nvPr>
            <p:ph type="sldNum" sz="quarter" idx="12"/>
          </p:nvPr>
        </p:nvSpPr>
        <p:spPr/>
        <p:txBody>
          <a:bodyPr/>
          <a:lstStyle/>
          <a:p>
            <a:fld id="{02FD52A3-C982-41A4-A827-03316EECEEEE}" type="slidenum">
              <a:rPr lang="en-US" smtClean="0"/>
              <a:t>7</a:t>
            </a:fld>
            <a:endParaRPr lang="en-US"/>
          </a:p>
        </p:txBody>
      </p:sp>
    </p:spTree>
    <p:extLst>
      <p:ext uri="{BB962C8B-B14F-4D97-AF65-F5344CB8AC3E}">
        <p14:creationId xmlns:p14="http://schemas.microsoft.com/office/powerpoint/2010/main" val="239300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3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AE1A-CB28-4059-9C4C-DBF1E92DEF00}"/>
              </a:ext>
            </a:extLst>
          </p:cNvPr>
          <p:cNvSpPr>
            <a:spLocks noGrp="1"/>
          </p:cNvSpPr>
          <p:nvPr>
            <p:ph type="title"/>
          </p:nvPr>
        </p:nvSpPr>
        <p:spPr>
          <a:xfrm>
            <a:off x="1229255" y="1045032"/>
            <a:ext cx="10058400" cy="553999"/>
          </a:xfrm>
        </p:spPr>
        <p:txBody>
          <a:bodyPr>
            <a:normAutofit fontScale="90000"/>
          </a:bodyPr>
          <a:lstStyle/>
          <a:p>
            <a:r>
              <a:rPr lang="ro-RO" dirty="0">
                <a:latin typeface="Times New Roman" panose="02020603050405020304" pitchFamily="18" charset="0"/>
                <a:cs typeface="Times New Roman" panose="02020603050405020304" pitchFamily="18" charset="0"/>
              </a:rPr>
              <a:t>Spațiul de proiectare FlexiSee-DS (1).</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C1B922C-D971-4396-8001-71DA60CBCCCC}"/>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A50E2BC4-7A43-4F53-9609-0A777278F362}"/>
              </a:ext>
            </a:extLst>
          </p:cNvPr>
          <p:cNvSpPr>
            <a:spLocks noGrp="1"/>
          </p:cNvSpPr>
          <p:nvPr>
            <p:ph type="sldNum" sz="quarter" idx="12"/>
          </p:nvPr>
        </p:nvSpPr>
        <p:spPr/>
        <p:txBody>
          <a:bodyPr/>
          <a:lstStyle/>
          <a:p>
            <a:fld id="{02FD52A3-C982-41A4-A827-03316EECEEEE}" type="slidenum">
              <a:rPr lang="en-US" smtClean="0"/>
              <a:t>8</a:t>
            </a:fld>
            <a:endParaRPr lang="en-US"/>
          </a:p>
        </p:txBody>
      </p:sp>
      <p:sp>
        <p:nvSpPr>
          <p:cNvPr id="7" name="Content Placeholder 6">
            <a:extLst>
              <a:ext uri="{FF2B5EF4-FFF2-40B4-BE49-F238E27FC236}">
                <a16:creationId xmlns:a16="http://schemas.microsoft.com/office/drawing/2014/main" id="{C8CDC03D-672E-46D7-AA44-48B1FB754E5E}"/>
              </a:ext>
            </a:extLst>
          </p:cNvPr>
          <p:cNvSpPr>
            <a:spLocks noGrp="1"/>
          </p:cNvSpPr>
          <p:nvPr>
            <p:ph idx="1"/>
          </p:nvPr>
        </p:nvSpPr>
        <p:spPr>
          <a:xfrm>
            <a:off x="1066800" y="1716113"/>
            <a:ext cx="10058400" cy="4096855"/>
          </a:xfrm>
        </p:spPr>
        <p:txBody>
          <a:bodyPr/>
          <a:lstStyle/>
          <a:p>
            <a:r>
              <a:rPr lang="ro-RO" dirty="0">
                <a:latin typeface="Times New Roman" panose="02020603050405020304" pitchFamily="18" charset="0"/>
                <a:cs typeface="Times New Roman" panose="02020603050405020304" pitchFamily="18" charset="0"/>
              </a:rPr>
              <a:t>Toate aplicațiile analizate în vederea identificării stadiului actual al cercetărilor au fost reprezentate și caracterizate de spațiul de proiectare de mai jos.</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27D8BF7-9ABD-4C0D-B0A7-7C2B0526DE55}"/>
              </a:ext>
            </a:extLst>
          </p:cNvPr>
          <p:cNvPicPr>
            <a:picLocks noChangeAspect="1"/>
          </p:cNvPicPr>
          <p:nvPr/>
        </p:nvPicPr>
        <p:blipFill>
          <a:blip r:embed="rId2"/>
          <a:stretch>
            <a:fillRect/>
          </a:stretch>
        </p:blipFill>
        <p:spPr>
          <a:xfrm>
            <a:off x="2200275" y="2298947"/>
            <a:ext cx="6858884" cy="3823534"/>
          </a:xfrm>
          <a:prstGeom prst="rect">
            <a:avLst/>
          </a:prstGeom>
        </p:spPr>
      </p:pic>
    </p:spTree>
    <p:extLst>
      <p:ext uri="{BB962C8B-B14F-4D97-AF65-F5344CB8AC3E}">
        <p14:creationId xmlns:p14="http://schemas.microsoft.com/office/powerpoint/2010/main" val="1369595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AE1A-CB28-4059-9C4C-DBF1E92DEF00}"/>
              </a:ext>
            </a:extLst>
          </p:cNvPr>
          <p:cNvSpPr>
            <a:spLocks noGrp="1"/>
          </p:cNvSpPr>
          <p:nvPr>
            <p:ph type="title"/>
          </p:nvPr>
        </p:nvSpPr>
        <p:spPr>
          <a:xfrm>
            <a:off x="1229255" y="1045032"/>
            <a:ext cx="10058400" cy="553999"/>
          </a:xfrm>
        </p:spPr>
        <p:txBody>
          <a:bodyPr>
            <a:normAutofit fontScale="90000"/>
          </a:bodyPr>
          <a:lstStyle/>
          <a:p>
            <a:r>
              <a:rPr lang="ro-RO" dirty="0">
                <a:latin typeface="Times New Roman" panose="02020603050405020304" pitchFamily="18" charset="0"/>
                <a:cs typeface="Times New Roman" panose="02020603050405020304" pitchFamily="18" charset="0"/>
              </a:rPr>
              <a:t>Spațiul de proiectare FlexiSee-DS (2).</a:t>
            </a: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C1B922C-D971-4396-8001-71DA60CBCCCC}"/>
              </a:ext>
            </a:extLst>
          </p:cNvPr>
          <p:cNvSpPr>
            <a:spLocks noGrp="1"/>
          </p:cNvSpPr>
          <p:nvPr>
            <p:ph type="dt" sz="half" idx="10"/>
          </p:nvPr>
        </p:nvSpPr>
        <p:spPr/>
        <p:txBody>
          <a:bodyPr/>
          <a:lstStyle/>
          <a:p>
            <a:fld id="{E7CA17FC-50FB-4328-979D-DC3A6B20D006}" type="datetime1">
              <a:rPr lang="ro-RO" smtClean="0"/>
              <a:t>10.05.2020</a:t>
            </a:fld>
            <a:endParaRPr lang="en-US"/>
          </a:p>
        </p:txBody>
      </p:sp>
      <p:sp>
        <p:nvSpPr>
          <p:cNvPr id="5" name="Slide Number Placeholder 4">
            <a:extLst>
              <a:ext uri="{FF2B5EF4-FFF2-40B4-BE49-F238E27FC236}">
                <a16:creationId xmlns:a16="http://schemas.microsoft.com/office/drawing/2014/main" id="{A50E2BC4-7A43-4F53-9609-0A777278F362}"/>
              </a:ext>
            </a:extLst>
          </p:cNvPr>
          <p:cNvSpPr>
            <a:spLocks noGrp="1"/>
          </p:cNvSpPr>
          <p:nvPr>
            <p:ph type="sldNum" sz="quarter" idx="12"/>
          </p:nvPr>
        </p:nvSpPr>
        <p:spPr/>
        <p:txBody>
          <a:bodyPr/>
          <a:lstStyle/>
          <a:p>
            <a:fld id="{02FD52A3-C982-41A4-A827-03316EECEEEE}" type="slidenum">
              <a:rPr lang="en-US" smtClean="0"/>
              <a:t>9</a:t>
            </a:fld>
            <a:endParaRPr lang="en-US"/>
          </a:p>
        </p:txBody>
      </p:sp>
      <p:sp>
        <p:nvSpPr>
          <p:cNvPr id="7" name="Content Placeholder 6">
            <a:extLst>
              <a:ext uri="{FF2B5EF4-FFF2-40B4-BE49-F238E27FC236}">
                <a16:creationId xmlns:a16="http://schemas.microsoft.com/office/drawing/2014/main" id="{C8CDC03D-672E-46D7-AA44-48B1FB754E5E}"/>
              </a:ext>
            </a:extLst>
          </p:cNvPr>
          <p:cNvSpPr>
            <a:spLocks noGrp="1"/>
          </p:cNvSpPr>
          <p:nvPr>
            <p:ph idx="1"/>
          </p:nvPr>
        </p:nvSpPr>
        <p:spPr>
          <a:xfrm>
            <a:off x="1066800" y="1716113"/>
            <a:ext cx="10058400" cy="4096855"/>
          </a:xfrm>
        </p:spPr>
        <p:txBody>
          <a:bodyPr/>
          <a:lstStyle/>
          <a:p>
            <a:pPr algn="just">
              <a:buFont typeface="Arial" panose="020B0604020202020204" pitchFamily="34" charset="0"/>
              <a:buChar char="•"/>
            </a:pPr>
            <a:r>
              <a:rPr lang="ro-RO" b="1" dirty="0">
                <a:latin typeface="Times New Roman" panose="02020603050405020304" pitchFamily="18" charset="0"/>
                <a:cs typeface="Times New Roman" panose="02020603050405020304" pitchFamily="18" charset="0"/>
              </a:rPr>
              <a:t>Predefined</a:t>
            </a:r>
            <a:r>
              <a:rPr lang="ro-RO" dirty="0">
                <a:latin typeface="Times New Roman" panose="02020603050405020304" pitchFamily="18" charset="0"/>
                <a:cs typeface="Times New Roman" panose="02020603050405020304" pitchFamily="18" charset="0"/>
              </a:rPr>
              <a:t> – Filtre predefinite la nivelul software/hardware al dispozitivului wearable.</a:t>
            </a:r>
          </a:p>
          <a:p>
            <a:pPr algn="just">
              <a:buFont typeface="Arial" panose="020B0604020202020204" pitchFamily="34" charset="0"/>
              <a:buChar char="•"/>
            </a:pPr>
            <a:r>
              <a:rPr lang="ro-RO" b="1" dirty="0">
                <a:latin typeface="Times New Roman" panose="02020603050405020304" pitchFamily="18" charset="0"/>
                <a:cs typeface="Times New Roman" panose="02020603050405020304" pitchFamily="18" charset="0"/>
              </a:rPr>
              <a:t>Customizable</a:t>
            </a:r>
            <a:r>
              <a:rPr lang="ro-RO" dirty="0">
                <a:latin typeface="Times New Roman" panose="02020603050405020304" pitchFamily="18" charset="0"/>
                <a:cs typeface="Times New Roman" panose="02020603050405020304" pitchFamily="18" charset="0"/>
              </a:rPr>
              <a:t> – Filtre personalizabile pentru utilizatorii care pot controla parametrii acestora. De exemplu, nivelul contrastului îmbunătățit.</a:t>
            </a:r>
          </a:p>
          <a:p>
            <a:pPr algn="just">
              <a:buFont typeface="Arial" panose="020B0604020202020204" pitchFamily="34" charset="0"/>
              <a:buChar char="•"/>
            </a:pPr>
            <a:r>
              <a:rPr lang="ro-RO" b="1" dirty="0">
                <a:latin typeface="Times New Roman" panose="02020603050405020304" pitchFamily="18" charset="0"/>
                <a:cs typeface="Times New Roman" panose="02020603050405020304" pitchFamily="18" charset="0"/>
              </a:rPr>
              <a:t>Adaptive</a:t>
            </a:r>
            <a:r>
              <a:rPr lang="ro-RO" dirty="0">
                <a:latin typeface="Times New Roman" panose="02020603050405020304" pitchFamily="18" charset="0"/>
                <a:cs typeface="Times New Roman" panose="02020603050405020304" pitchFamily="18" charset="0"/>
              </a:rPr>
              <a:t> – Filtre ce își reglează parametrii în funcție de datele colectate din înțelegerea contextului. De exemplu, un filtru de îmbunătățire a luminozității ce se va activa automat într-un cadru slab iluminat.</a:t>
            </a:r>
          </a:p>
          <a:p>
            <a:pPr algn="just">
              <a:buFont typeface="Arial" panose="020B0604020202020204" pitchFamily="34" charset="0"/>
              <a:buChar char="•"/>
            </a:pPr>
            <a:r>
              <a:rPr lang="ro-RO" b="1" dirty="0">
                <a:latin typeface="Times New Roman" panose="02020603050405020304" pitchFamily="18" charset="0"/>
                <a:cs typeface="Times New Roman" panose="02020603050405020304" pitchFamily="18" charset="0"/>
              </a:rPr>
              <a:t>Configurable</a:t>
            </a:r>
            <a:r>
              <a:rPr lang="ro-RO" dirty="0">
                <a:latin typeface="Times New Roman" panose="02020603050405020304" pitchFamily="18" charset="0"/>
                <a:cs typeface="Times New Roman" panose="02020603050405020304" pitchFamily="18" charset="0"/>
              </a:rPr>
              <a:t> – Filtre care rezultă prin definirea de funcționalități noi, prin combinarea unor filtre primare. De exemplu, detecția feței după îmbunătățirea contrastului. </a:t>
            </a:r>
          </a:p>
          <a:p>
            <a:pPr algn="just">
              <a:buFont typeface="Arial" panose="020B0604020202020204" pitchFamily="34" charset="0"/>
              <a:buChar char="•"/>
            </a:pPr>
            <a:r>
              <a:rPr lang="ro-RO" b="1" dirty="0">
                <a:latin typeface="Times New Roman" panose="02020603050405020304" pitchFamily="18" charset="0"/>
                <a:cs typeface="Times New Roman" panose="02020603050405020304" pitchFamily="18" charset="0"/>
              </a:rPr>
              <a:t>Anticipative</a:t>
            </a:r>
            <a:r>
              <a:rPr lang="ro-RO" dirty="0">
                <a:latin typeface="Times New Roman" panose="02020603050405020304" pitchFamily="18" charset="0"/>
                <a:cs typeface="Times New Roman" panose="02020603050405020304" pitchFamily="18" charset="0"/>
              </a:rPr>
              <a:t> – Filtre vizuale recomandate utilizatorilor folosind algoritmi de Inteligență Artificială pentru a fi adaptate nevoilor acestora.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70563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364</TotalTime>
  <Words>1464</Words>
  <Application>Microsoft Office PowerPoint</Application>
  <PresentationFormat>Widescreen</PresentationFormat>
  <Paragraphs>131</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Retrospect</vt:lpstr>
      <vt:lpstr>UNIVERSITATEA ȘTEFAN CEL MARE SUCEAVA FACULTATEA DE INGINERIE ELECTRICĂ ȘI ȘTIINȚA CALCULATOARELOR PROGRAMUL DE STUDII ȘTIINȚA ȘI INGINERIA CALCULATOARELOR LABORATORUL MINTVIZ, CENTRUL DE CERCETARE MANSiD</vt:lpstr>
      <vt:lpstr>Cuprins</vt:lpstr>
      <vt:lpstr>Introducere</vt:lpstr>
      <vt:lpstr>Desktop 3D. Concept.</vt:lpstr>
      <vt:lpstr>Desktop 3D. Impresiile utilizatorilor prezenți la o prezentare publică a aplicației.</vt:lpstr>
      <vt:lpstr>Desktop 3D. Implementare</vt:lpstr>
      <vt:lpstr>Desktop 3D. Demonstrație practică</vt:lpstr>
      <vt:lpstr>Spațiul de proiectare FlexiSee-DS (1).</vt:lpstr>
      <vt:lpstr>Spațiul de proiectare FlexiSee-DS (2).</vt:lpstr>
      <vt:lpstr>Spațiul de proiectare FlexiSee-DS (3).</vt:lpstr>
      <vt:lpstr>Spațiul de proiectare FlexiSee-DS (4).</vt:lpstr>
      <vt:lpstr>Biblioteci utilizate (3)</vt:lpstr>
      <vt:lpstr>Scrierea de cod testabil (1)</vt:lpstr>
      <vt:lpstr>Scrierea de cod testabil (2)</vt:lpstr>
      <vt:lpstr>Scrierea testelor unitare fake (1)</vt:lpstr>
      <vt:lpstr>Scrierea testelor unitare fake (2)</vt:lpstr>
      <vt:lpstr>Scrierea testelor unitare mock (1)</vt:lpstr>
      <vt:lpstr>Scrierea testelor unitare mock (2)</vt:lpstr>
      <vt:lpstr>Demonstrație practică</vt:lpstr>
      <vt:lpstr>Concluzii</vt:lpstr>
      <vt:lpstr>Bibliografie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UNIVERSITATEA ȘTEFAN CEL MARE SUCEAVA FACULTATEA DE INGINERIE ELECTRICĂ ȘI ȘTIINȚA CALCULATOARELOR PROGRAMUL DE STUDII CALCULATOARE</dc:title>
  <dc:creator>Cristian</dc:creator>
  <cp:lastModifiedBy>cristian</cp:lastModifiedBy>
  <cp:revision>136</cp:revision>
  <dcterms:created xsi:type="dcterms:W3CDTF">2018-07-01T07:08:18Z</dcterms:created>
  <dcterms:modified xsi:type="dcterms:W3CDTF">2020-05-10T18:59:19Z</dcterms:modified>
</cp:coreProperties>
</file>